
<file path=[Content_Types].xml><?xml version="1.0" encoding="utf-8"?>
<Types xmlns="http://schemas.openxmlformats.org/package/2006/content-types">
  <Default Extension="png" ContentType="image/png"/>
  <Default Extension="tmp"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handoutMasterIdLst>
    <p:handoutMasterId r:id="rId41"/>
  </p:handoutMasterIdLst>
  <p:sldIdLst>
    <p:sldId id="273" r:id="rId5"/>
    <p:sldId id="266" r:id="rId6"/>
    <p:sldId id="276" r:id="rId7"/>
    <p:sldId id="377" r:id="rId8"/>
    <p:sldId id="450" r:id="rId9"/>
    <p:sldId id="387" r:id="rId10"/>
    <p:sldId id="449" r:id="rId11"/>
    <p:sldId id="452" r:id="rId12"/>
    <p:sldId id="453" r:id="rId13"/>
    <p:sldId id="461" r:id="rId14"/>
    <p:sldId id="454" r:id="rId15"/>
    <p:sldId id="465" r:id="rId16"/>
    <p:sldId id="464" r:id="rId17"/>
    <p:sldId id="441" r:id="rId18"/>
    <p:sldId id="455" r:id="rId19"/>
    <p:sldId id="440" r:id="rId20"/>
    <p:sldId id="444" r:id="rId21"/>
    <p:sldId id="445" r:id="rId22"/>
    <p:sldId id="446" r:id="rId23"/>
    <p:sldId id="447" r:id="rId24"/>
    <p:sldId id="448" r:id="rId25"/>
    <p:sldId id="466" r:id="rId26"/>
    <p:sldId id="467" r:id="rId27"/>
    <p:sldId id="468" r:id="rId28"/>
    <p:sldId id="469" r:id="rId29"/>
    <p:sldId id="470" r:id="rId30"/>
    <p:sldId id="471" r:id="rId31"/>
    <p:sldId id="370" r:id="rId32"/>
    <p:sldId id="359" r:id="rId33"/>
    <p:sldId id="459" r:id="rId34"/>
    <p:sldId id="458" r:id="rId35"/>
    <p:sldId id="400" r:id="rId36"/>
    <p:sldId id="401" r:id="rId37"/>
    <p:sldId id="305" r:id="rId38"/>
    <p:sldId id="274" r:id="rId3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Xcel Energy" initials="XE" lastIdx="1" clrIdx="0"/>
  <p:cmAuthor id="1" name="Klemm" initials="KRK" lastIdx="2" clrIdx="1"/>
  <p:cmAuthor id="2" name="Kerry Klemm" initials="KRK" lastIdx="1" clrIdx="2"/>
  <p:cmAuthor id="3" name="Neil Cowan" initials="NC" lastIdx="2" clrIdx="3"/>
  <p:cmAuthor id="4" name="Shawn Queenan" initials="SQ"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000000"/>
    <a:srgbClr val="D81E05"/>
    <a:srgbClr val="EE1C10"/>
    <a:srgbClr val="EEEFE5"/>
    <a:srgbClr val="ECEDE3"/>
    <a:srgbClr val="69913B"/>
    <a:srgbClr val="D77600"/>
    <a:srgbClr val="CAAC97"/>
    <a:srgbClr val="0066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78" autoAdjust="0"/>
    <p:restoredTop sz="97410" autoAdjust="0"/>
  </p:normalViewPr>
  <p:slideViewPr>
    <p:cSldViewPr>
      <p:cViewPr>
        <p:scale>
          <a:sx n="90" d="100"/>
          <a:sy n="90" d="100"/>
        </p:scale>
        <p:origin x="-1176" y="-21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0" d="100"/>
          <a:sy n="70" d="100"/>
        </p:scale>
        <p:origin x="-2862"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227440\Downloads\report1528835177938.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215070.CORP\Desktop\W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[report1528835177938.xls]Sheet2!PivotTable3</c:name>
    <c:fmtId val="3"/>
  </c:pivotSource>
  <c:chart>
    <c:title>
      <c:tx>
        <c:rich>
          <a:bodyPr/>
          <a:lstStyle/>
          <a:p>
            <a:pPr>
              <a:defRPr/>
            </a:pPr>
            <a:r>
              <a:rPr lang="en-US" dirty="0" smtClean="0"/>
              <a:t>Applications by Stage</a:t>
            </a:r>
            <a:endParaRPr lang="en-US" dirty="0"/>
          </a:p>
        </c:rich>
      </c:tx>
      <c:layout/>
      <c:overlay val="0"/>
    </c:title>
    <c:autoTitleDeleted val="0"/>
    <c:pivotFmts>
      <c:pivotFmt>
        <c:idx val="0"/>
        <c:marker>
          <c:symbol val="none"/>
        </c:marker>
        <c:dLbl>
          <c:idx val="0"/>
          <c:spPr/>
          <c:txPr>
            <a:bodyPr/>
            <a:lstStyle/>
            <a:p>
              <a:pPr>
                <a:defRPr/>
              </a:pPr>
              <a:endParaRPr lang="en-US"/>
            </a:p>
          </c:txPr>
          <c:showLegendKey val="0"/>
          <c:showVal val="1"/>
          <c:showCatName val="0"/>
          <c:showSerName val="0"/>
          <c:showPercent val="0"/>
          <c:showBubbleSize val="0"/>
        </c:dLbl>
      </c:pivotFmt>
      <c:pivotFmt>
        <c:idx val="1"/>
        <c:marker>
          <c:symbol val="none"/>
        </c:marker>
        <c:dLbl>
          <c:idx val="0"/>
          <c:spPr/>
          <c:txPr>
            <a:bodyPr/>
            <a:lstStyle/>
            <a:p>
              <a:pPr>
                <a:defRPr/>
              </a:pPr>
              <a:endParaRPr lang="en-US"/>
            </a:p>
          </c:txPr>
          <c:showLegendKey val="0"/>
          <c:showVal val="1"/>
          <c:showCatName val="0"/>
          <c:showSerName val="0"/>
          <c:showPercent val="0"/>
          <c:showBubbleSize val="0"/>
        </c:dLbl>
      </c:pivotFmt>
      <c:pivotFmt>
        <c:idx val="2"/>
        <c:marker>
          <c:symbol val="none"/>
        </c:marker>
        <c:dLbl>
          <c:idx val="0"/>
          <c:spPr/>
          <c:txPr>
            <a:bodyPr/>
            <a:lstStyle/>
            <a:p>
              <a:pPr>
                <a:defRPr/>
              </a:pPr>
              <a:endParaRPr lang="en-US"/>
            </a:p>
          </c:txPr>
          <c:showLegendKey val="0"/>
          <c:showVal val="1"/>
          <c:showCatName val="0"/>
          <c:showSerName val="0"/>
          <c:showPercent val="0"/>
          <c:showBubbleSize val="0"/>
        </c:dLbl>
      </c:pivotFmt>
    </c:pivotFmts>
    <c:plotArea>
      <c:layout/>
      <c:pieChart>
        <c:varyColors val="1"/>
        <c:ser>
          <c:idx val="0"/>
          <c:order val="0"/>
          <c:tx>
            <c:strRef>
              <c:f>Sheet2!$B$1</c:f>
              <c:strCache>
                <c:ptCount val="1"/>
                <c:pt idx="0">
                  <c:v>Total</c:v>
                </c:pt>
              </c:strCache>
            </c:strRef>
          </c:tx>
          <c:dLbls>
            <c:txPr>
              <a:bodyPr/>
              <a:lstStyle/>
              <a:p>
                <a:pPr>
                  <a:defRPr/>
                </a:pPr>
                <a:endParaRPr lang="en-US"/>
              </a:p>
            </c:txPr>
            <c:dLblPos val="outEnd"/>
            <c:showLegendKey val="0"/>
            <c:showVal val="1"/>
            <c:showCatName val="0"/>
            <c:showSerName val="0"/>
            <c:showPercent val="0"/>
            <c:showBubbleSize val="0"/>
            <c:showLeaderLines val="1"/>
          </c:dLbls>
          <c:cat>
            <c:strRef>
              <c:f>Sheet2!$A$2:$A$9</c:f>
              <c:strCache>
                <c:ptCount val="7"/>
                <c:pt idx="0">
                  <c:v>Completed</c:v>
                </c:pt>
                <c:pt idx="1">
                  <c:v>Documents and Payments</c:v>
                </c:pt>
                <c:pt idx="2">
                  <c:v>Final Documentation</c:v>
                </c:pt>
                <c:pt idx="3">
                  <c:v>Meter Installation</c:v>
                </c:pt>
                <c:pt idx="4">
                  <c:v>Review</c:v>
                </c:pt>
                <c:pt idx="5">
                  <c:v>Solar Installation Details</c:v>
                </c:pt>
                <c:pt idx="6">
                  <c:v>(blank)</c:v>
                </c:pt>
              </c:strCache>
            </c:strRef>
          </c:cat>
          <c:val>
            <c:numRef>
              <c:f>Sheet2!$B$2:$B$9</c:f>
              <c:numCache>
                <c:formatCode>General</c:formatCode>
                <c:ptCount val="7"/>
                <c:pt idx="0">
                  <c:v>93</c:v>
                </c:pt>
                <c:pt idx="1">
                  <c:v>22</c:v>
                </c:pt>
                <c:pt idx="2">
                  <c:v>137</c:v>
                </c:pt>
                <c:pt idx="3">
                  <c:v>7</c:v>
                </c:pt>
                <c:pt idx="4">
                  <c:v>25</c:v>
                </c:pt>
                <c:pt idx="5">
                  <c:v>11</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extLst>
    <c:ext xmlns:c14="http://schemas.microsoft.com/office/drawing/2007/8/2/chart" uri="{781A3756-C4B2-4CAC-9D66-4F8BD8637D16}">
      <c14:pivotOptions>
        <c14:dropZoneFilter val="1"/>
        <c14:dropZoneData val="1"/>
        <c14:dropZoneSeries val="1"/>
        <c14:dropZonesVisible val="1"/>
      </c14:pivotOptions>
    </c:ext>
  </c:extLst>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0044403970228121E-2"/>
          <c:y val="4.4654424904633151E-2"/>
          <c:w val="0.75240239124618269"/>
          <c:h val="0.66590046761972932"/>
        </c:manualLayout>
      </c:layout>
      <c:barChart>
        <c:barDir val="col"/>
        <c:grouping val="stacked"/>
        <c:varyColors val="0"/>
        <c:ser>
          <c:idx val="0"/>
          <c:order val="0"/>
          <c:tx>
            <c:strRef>
              <c:f>Sheet1!$B$3</c:f>
              <c:strCache>
                <c:ptCount val="1"/>
                <c:pt idx="0">
                  <c:v>Active</c:v>
                </c:pt>
              </c:strCache>
            </c:strRef>
          </c:tx>
          <c:invertIfNegative val="0"/>
          <c:cat>
            <c:strRef>
              <c:f>Sheet1!$A$4:$A$12</c:f>
              <c:strCache>
                <c:ptCount val="9"/>
                <c:pt idx="0">
                  <c:v>2012 RFP</c:v>
                </c:pt>
                <c:pt idx="1">
                  <c:v>2012 SO</c:v>
                </c:pt>
                <c:pt idx="2">
                  <c:v>2013 RFP</c:v>
                </c:pt>
                <c:pt idx="3">
                  <c:v>2013 SO</c:v>
                </c:pt>
                <c:pt idx="4">
                  <c:v>2015 RFP</c:v>
                </c:pt>
                <c:pt idx="5">
                  <c:v>2015 SO</c:v>
                </c:pt>
                <c:pt idx="6">
                  <c:v>2016 RFP</c:v>
                </c:pt>
                <c:pt idx="7">
                  <c:v>2017 LI RFP</c:v>
                </c:pt>
                <c:pt idx="8">
                  <c:v>2017 LI SO</c:v>
                </c:pt>
              </c:strCache>
            </c:strRef>
          </c:cat>
          <c:val>
            <c:numRef>
              <c:f>Sheet1!$B$4:$B$12</c:f>
              <c:numCache>
                <c:formatCode>General</c:formatCode>
                <c:ptCount val="9"/>
                <c:pt idx="0">
                  <c:v>4</c:v>
                </c:pt>
                <c:pt idx="1">
                  <c:v>5</c:v>
                </c:pt>
                <c:pt idx="2">
                  <c:v>4.5</c:v>
                </c:pt>
                <c:pt idx="3">
                  <c:v>4.5</c:v>
                </c:pt>
                <c:pt idx="4">
                  <c:v>19.399999999999999</c:v>
                </c:pt>
                <c:pt idx="6">
                  <c:v>2</c:v>
                </c:pt>
              </c:numCache>
            </c:numRef>
          </c:val>
        </c:ser>
        <c:ser>
          <c:idx val="1"/>
          <c:order val="1"/>
          <c:tx>
            <c:strRef>
              <c:f>Sheet1!$C$3</c:f>
              <c:strCache>
                <c:ptCount val="1"/>
                <c:pt idx="0">
                  <c:v>In Development</c:v>
                </c:pt>
              </c:strCache>
            </c:strRef>
          </c:tx>
          <c:invertIfNegative val="0"/>
          <c:cat>
            <c:strRef>
              <c:f>Sheet1!$A$4:$A$12</c:f>
              <c:strCache>
                <c:ptCount val="9"/>
                <c:pt idx="0">
                  <c:v>2012 RFP</c:v>
                </c:pt>
                <c:pt idx="1">
                  <c:v>2012 SO</c:v>
                </c:pt>
                <c:pt idx="2">
                  <c:v>2013 RFP</c:v>
                </c:pt>
                <c:pt idx="3">
                  <c:v>2013 SO</c:v>
                </c:pt>
                <c:pt idx="4">
                  <c:v>2015 RFP</c:v>
                </c:pt>
                <c:pt idx="5">
                  <c:v>2015 SO</c:v>
                </c:pt>
                <c:pt idx="6">
                  <c:v>2016 RFP</c:v>
                </c:pt>
                <c:pt idx="7">
                  <c:v>2017 LI RFP</c:v>
                </c:pt>
                <c:pt idx="8">
                  <c:v>2017 LI SO</c:v>
                </c:pt>
              </c:strCache>
            </c:strRef>
          </c:cat>
          <c:val>
            <c:numRef>
              <c:f>Sheet1!$C$4:$C$12</c:f>
              <c:numCache>
                <c:formatCode>General</c:formatCode>
                <c:ptCount val="9"/>
                <c:pt idx="4">
                  <c:v>10</c:v>
                </c:pt>
                <c:pt idx="5">
                  <c:v>0.4</c:v>
                </c:pt>
                <c:pt idx="6">
                  <c:v>56.4</c:v>
                </c:pt>
                <c:pt idx="7">
                  <c:v>4</c:v>
                </c:pt>
                <c:pt idx="8">
                  <c:v>0.56000000000000005</c:v>
                </c:pt>
              </c:numCache>
            </c:numRef>
          </c:val>
        </c:ser>
        <c:dLbls>
          <c:showLegendKey val="0"/>
          <c:showVal val="0"/>
          <c:showCatName val="0"/>
          <c:showSerName val="0"/>
          <c:showPercent val="0"/>
          <c:showBubbleSize val="0"/>
        </c:dLbls>
        <c:gapWidth val="150"/>
        <c:overlap val="100"/>
        <c:axId val="63029632"/>
        <c:axId val="88936832"/>
      </c:barChart>
      <c:catAx>
        <c:axId val="63029632"/>
        <c:scaling>
          <c:orientation val="minMax"/>
        </c:scaling>
        <c:delete val="0"/>
        <c:axPos val="b"/>
        <c:majorTickMark val="out"/>
        <c:minorTickMark val="none"/>
        <c:tickLblPos val="nextTo"/>
        <c:txPr>
          <a:bodyPr rot="-2700000"/>
          <a:lstStyle/>
          <a:p>
            <a:pPr>
              <a:defRPr sz="1200">
                <a:latin typeface="Arial" panose="020B0604020202020204" pitchFamily="34" charset="0"/>
                <a:cs typeface="Arial" panose="020B0604020202020204" pitchFamily="34" charset="0"/>
              </a:defRPr>
            </a:pPr>
            <a:endParaRPr lang="en-US"/>
          </a:p>
        </c:txPr>
        <c:crossAx val="88936832"/>
        <c:crosses val="autoZero"/>
        <c:auto val="1"/>
        <c:lblAlgn val="ctr"/>
        <c:lblOffset val="100"/>
        <c:noMultiLvlLbl val="0"/>
      </c:catAx>
      <c:valAx>
        <c:axId val="88936832"/>
        <c:scaling>
          <c:orientation val="minMax"/>
        </c:scaling>
        <c:delete val="0"/>
        <c:axPos val="l"/>
        <c:majorGridlines/>
        <c:numFmt formatCode="General" sourceLinked="1"/>
        <c:majorTickMark val="out"/>
        <c:minorTickMark val="none"/>
        <c:tickLblPos val="nextTo"/>
        <c:txPr>
          <a:bodyPr/>
          <a:lstStyle/>
          <a:p>
            <a:pPr>
              <a:defRPr sz="1200">
                <a:latin typeface="Arial" panose="020B0604020202020204" pitchFamily="34" charset="0"/>
                <a:cs typeface="Arial" panose="020B0604020202020204" pitchFamily="34" charset="0"/>
              </a:defRPr>
            </a:pPr>
            <a:endParaRPr lang="en-US"/>
          </a:p>
        </c:txPr>
        <c:crossAx val="63029632"/>
        <c:crosses val="autoZero"/>
        <c:crossBetween val="between"/>
      </c:valAx>
    </c:plotArea>
    <c:legend>
      <c:legendPos val="r"/>
      <c:layout/>
      <c:overlay val="0"/>
      <c:txPr>
        <a:bodyPr/>
        <a:lstStyle/>
        <a:p>
          <a:pPr>
            <a:defRPr sz="1200">
              <a:latin typeface="Arial" panose="020B0604020202020204" pitchFamily="34" charset="0"/>
              <a:cs typeface="Arial" panose="020B0604020202020204" pitchFamily="34" charset="0"/>
            </a:defRPr>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[WS.xlsx]Sheet2!$D$6</c:f>
              <c:strCache>
                <c:ptCount val="1"/>
                <c:pt idx="0">
                  <c:v>Residential</c:v>
                </c:pt>
              </c:strCache>
            </c:strRef>
          </c:tx>
          <c:spPr>
            <a:solidFill>
              <a:schemeClr val="bg1">
                <a:lumMod val="65000"/>
              </a:schemeClr>
            </a:solidFill>
          </c:spPr>
          <c:invertIfNegative val="0"/>
          <c:cat>
            <c:strRef>
              <c:f>[WS.xlsx]Sheet2!$C$7:$C$11</c:f>
              <c:strCache>
                <c:ptCount val="5"/>
                <c:pt idx="0">
                  <c:v>10% less per month than current rate</c:v>
                </c:pt>
                <c:pt idx="1">
                  <c:v>5% less per month than current rate</c:v>
                </c:pt>
                <c:pt idx="2">
                  <c:v>No impact on current rate</c:v>
                </c:pt>
                <c:pt idx="3">
                  <c:v>5% more per month than current rate</c:v>
                </c:pt>
                <c:pt idx="4">
                  <c:v>10% more per month than current rate</c:v>
                </c:pt>
              </c:strCache>
            </c:strRef>
          </c:cat>
          <c:val>
            <c:numRef>
              <c:f>[WS.xlsx]Sheet2!$D$7:$D$11</c:f>
              <c:numCache>
                <c:formatCode>0%</c:formatCode>
                <c:ptCount val="5"/>
                <c:pt idx="0">
                  <c:v>0.15</c:v>
                </c:pt>
                <c:pt idx="1">
                  <c:v>7.0000000000000007E-2</c:v>
                </c:pt>
                <c:pt idx="2">
                  <c:v>0.57999999999999996</c:v>
                </c:pt>
                <c:pt idx="3">
                  <c:v>0.05</c:v>
                </c:pt>
                <c:pt idx="4">
                  <c:v>0.15</c:v>
                </c:pt>
              </c:numCache>
            </c:numRef>
          </c:val>
        </c:ser>
        <c:ser>
          <c:idx val="1"/>
          <c:order val="1"/>
          <c:tx>
            <c:strRef>
              <c:f>[WS.xlsx]Sheet2!$E$6</c:f>
              <c:strCache>
                <c:ptCount val="1"/>
                <c:pt idx="0">
                  <c:v>Business</c:v>
                </c:pt>
              </c:strCache>
            </c:strRef>
          </c:tx>
          <c:spPr>
            <a:solidFill>
              <a:srgbClr val="C00000"/>
            </a:solidFill>
          </c:spPr>
          <c:invertIfNegative val="0"/>
          <c:cat>
            <c:strRef>
              <c:f>[WS.xlsx]Sheet2!$C$7:$C$11</c:f>
              <c:strCache>
                <c:ptCount val="5"/>
                <c:pt idx="0">
                  <c:v>10% less per month than current rate</c:v>
                </c:pt>
                <c:pt idx="1">
                  <c:v>5% less per month than current rate</c:v>
                </c:pt>
                <c:pt idx="2">
                  <c:v>No impact on current rate</c:v>
                </c:pt>
                <c:pt idx="3">
                  <c:v>5% more per month than current rate</c:v>
                </c:pt>
                <c:pt idx="4">
                  <c:v>10% more per month than current rate</c:v>
                </c:pt>
              </c:strCache>
            </c:strRef>
          </c:cat>
          <c:val>
            <c:numRef>
              <c:f>[WS.xlsx]Sheet2!$E$7:$E$11</c:f>
              <c:numCache>
                <c:formatCode>0%</c:formatCode>
                <c:ptCount val="5"/>
                <c:pt idx="0">
                  <c:v>0.14000000000000001</c:v>
                </c:pt>
                <c:pt idx="1">
                  <c:v>0.08</c:v>
                </c:pt>
                <c:pt idx="2">
                  <c:v>0.6</c:v>
                </c:pt>
                <c:pt idx="3">
                  <c:v>0.02</c:v>
                </c:pt>
                <c:pt idx="4">
                  <c:v>0.16</c:v>
                </c:pt>
              </c:numCache>
            </c:numRef>
          </c:val>
        </c:ser>
        <c:dLbls>
          <c:dLblPos val="outEnd"/>
          <c:showLegendKey val="0"/>
          <c:showVal val="1"/>
          <c:showCatName val="0"/>
          <c:showSerName val="0"/>
          <c:showPercent val="0"/>
          <c:showBubbleSize val="0"/>
        </c:dLbls>
        <c:gapWidth val="150"/>
        <c:axId val="31781632"/>
        <c:axId val="31783168"/>
      </c:barChart>
      <c:catAx>
        <c:axId val="31781632"/>
        <c:scaling>
          <c:orientation val="minMax"/>
        </c:scaling>
        <c:delete val="0"/>
        <c:axPos val="b"/>
        <c:majorTickMark val="out"/>
        <c:minorTickMark val="none"/>
        <c:tickLblPos val="nextTo"/>
        <c:crossAx val="31783168"/>
        <c:crosses val="autoZero"/>
        <c:auto val="1"/>
        <c:lblAlgn val="ctr"/>
        <c:lblOffset val="100"/>
        <c:noMultiLvlLbl val="0"/>
      </c:catAx>
      <c:valAx>
        <c:axId val="31783168"/>
        <c:scaling>
          <c:orientation val="minMax"/>
        </c:scaling>
        <c:delete val="0"/>
        <c:axPos val="l"/>
        <c:numFmt formatCode="0%" sourceLinked="1"/>
        <c:majorTickMark val="out"/>
        <c:minorTickMark val="none"/>
        <c:tickLblPos val="nextTo"/>
        <c:crossAx val="31781632"/>
        <c:crosses val="autoZero"/>
        <c:crossBetween val="between"/>
      </c:valAx>
    </c:plotArea>
    <c:legend>
      <c:legendPos val="r"/>
      <c:layout/>
      <c:overlay val="0"/>
    </c:legend>
    <c:plotVisOnly val="1"/>
    <c:dispBlanksAs val="gap"/>
    <c:showDLblsOverMax val="0"/>
  </c:chart>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9A09D0-280F-46B3-B799-B123655461E9}" type="doc">
      <dgm:prSet loTypeId="urn:microsoft.com/office/officeart/2005/8/layout/pList2" loCatId="list" qsTypeId="urn:microsoft.com/office/officeart/2005/8/quickstyle/simple1" qsCatId="simple" csTypeId="urn:microsoft.com/office/officeart/2005/8/colors/accent1_5" csCatId="accent1" phldr="1"/>
      <dgm:spPr/>
    </dgm:pt>
    <dgm:pt modelId="{39AAA770-78E2-4B28-BC1D-39A310172E2C}">
      <dgm:prSet phldrT="[Text]" custT="1"/>
      <dgm:spPr/>
      <dgm:t>
        <a:bodyPr/>
        <a:lstStyle/>
        <a:p>
          <a:r>
            <a:rPr lang="en-US" sz="3400" dirty="0" smtClean="0"/>
            <a:t>Customer</a:t>
          </a:r>
        </a:p>
        <a:p>
          <a:r>
            <a:rPr lang="en-US" sz="1400" dirty="0" smtClean="0"/>
            <a:t>~42,000 participants</a:t>
          </a:r>
        </a:p>
        <a:p>
          <a:r>
            <a:rPr lang="en-US" sz="1400" dirty="0" smtClean="0"/>
            <a:t>~41,000 residential</a:t>
          </a:r>
        </a:p>
        <a:p>
          <a:r>
            <a:rPr lang="en-US" sz="1400" dirty="0" smtClean="0"/>
            <a:t>~700 business</a:t>
          </a:r>
        </a:p>
        <a:p>
          <a:endParaRPr lang="en-US" sz="1400" dirty="0" smtClean="0"/>
        </a:p>
        <a:p>
          <a:r>
            <a:rPr lang="en-US" sz="1400" dirty="0" smtClean="0"/>
            <a:t>Plan for </a:t>
          </a:r>
          <a:r>
            <a:rPr lang="en-US" sz="1400" dirty="0" err="1" smtClean="0"/>
            <a:t>Windsource</a:t>
          </a:r>
          <a:r>
            <a:rPr lang="en-US" sz="1400" dirty="0" smtClean="0"/>
            <a:t> survey this summer</a:t>
          </a:r>
          <a:endParaRPr lang="en-US" sz="1000" dirty="0"/>
        </a:p>
      </dgm:t>
    </dgm:pt>
    <dgm:pt modelId="{5A4B5E93-8D5E-434B-87FB-F0B09CA71727}" type="parTrans" cxnId="{131BCE64-F186-4837-8CB9-3BC052178ED9}">
      <dgm:prSet/>
      <dgm:spPr/>
      <dgm:t>
        <a:bodyPr/>
        <a:lstStyle/>
        <a:p>
          <a:endParaRPr lang="en-US"/>
        </a:p>
      </dgm:t>
    </dgm:pt>
    <dgm:pt modelId="{F9C4E8EE-7910-4275-B1AD-73E6B7B5FDAC}" type="sibTrans" cxnId="{131BCE64-F186-4837-8CB9-3BC052178ED9}">
      <dgm:prSet/>
      <dgm:spPr/>
      <dgm:t>
        <a:bodyPr/>
        <a:lstStyle/>
        <a:p>
          <a:endParaRPr lang="en-US"/>
        </a:p>
      </dgm:t>
    </dgm:pt>
    <dgm:pt modelId="{64C1DE2A-DC14-4CC9-B52A-1663699F3BD8}">
      <dgm:prSet phldrT="[Text]" custT="1"/>
      <dgm:spPr/>
      <dgm:t>
        <a:bodyPr/>
        <a:lstStyle/>
        <a:p>
          <a:r>
            <a:rPr lang="en-US" sz="3400" dirty="0" smtClean="0"/>
            <a:t>Resource</a:t>
          </a:r>
        </a:p>
        <a:p>
          <a:r>
            <a:rPr lang="en-US" sz="1400" dirty="0" smtClean="0"/>
            <a:t>New Wind</a:t>
          </a:r>
        </a:p>
        <a:p>
          <a:r>
            <a:rPr lang="en-US" sz="1400" dirty="0" smtClean="0"/>
            <a:t>Old Wind</a:t>
          </a:r>
        </a:p>
        <a:p>
          <a:r>
            <a:rPr lang="en-US" sz="1400" dirty="0" smtClean="0"/>
            <a:t>New Solar</a:t>
          </a:r>
        </a:p>
        <a:p>
          <a:r>
            <a:rPr lang="en-US" sz="1400" dirty="0" smtClean="0"/>
            <a:t>Blended wind + solar </a:t>
          </a:r>
        </a:p>
        <a:p>
          <a:endParaRPr lang="en-US" sz="900" dirty="0"/>
        </a:p>
      </dgm:t>
    </dgm:pt>
    <dgm:pt modelId="{C0C3A41C-3A6A-4E48-A656-252968166596}" type="parTrans" cxnId="{3437C467-7D2B-43FB-98FE-6A0BF52748A6}">
      <dgm:prSet/>
      <dgm:spPr/>
      <dgm:t>
        <a:bodyPr/>
        <a:lstStyle/>
        <a:p>
          <a:endParaRPr lang="en-US"/>
        </a:p>
      </dgm:t>
    </dgm:pt>
    <dgm:pt modelId="{25B6C24D-18F7-42A7-B89C-BBE2C8501441}" type="sibTrans" cxnId="{3437C467-7D2B-43FB-98FE-6A0BF52748A6}">
      <dgm:prSet/>
      <dgm:spPr/>
      <dgm:t>
        <a:bodyPr/>
        <a:lstStyle/>
        <a:p>
          <a:endParaRPr lang="en-US"/>
        </a:p>
      </dgm:t>
    </dgm:pt>
    <dgm:pt modelId="{C8191D00-6C2C-462F-84BA-EFB6C0BF598A}">
      <dgm:prSet phldrT="[Text]" custT="1"/>
      <dgm:spPr/>
      <dgm:t>
        <a:bodyPr/>
        <a:lstStyle/>
        <a:p>
          <a:r>
            <a:rPr lang="en-US" sz="3400" dirty="0" smtClean="0"/>
            <a:t>Economics</a:t>
          </a:r>
        </a:p>
        <a:p>
          <a:r>
            <a:rPr lang="en-US" sz="1600" dirty="0" smtClean="0"/>
            <a:t>Wind prices are lower than solar but the Capacity Credit will also be much lower</a:t>
          </a:r>
          <a:endParaRPr lang="en-US" sz="1600" dirty="0"/>
        </a:p>
      </dgm:t>
    </dgm:pt>
    <dgm:pt modelId="{FE6F2409-90AF-4C96-A150-2B1CFA732D11}" type="parTrans" cxnId="{3AC24A8C-2EE6-408D-A39B-C4D0D1DE9A0F}">
      <dgm:prSet/>
      <dgm:spPr/>
      <dgm:t>
        <a:bodyPr/>
        <a:lstStyle/>
        <a:p>
          <a:endParaRPr lang="en-US"/>
        </a:p>
      </dgm:t>
    </dgm:pt>
    <dgm:pt modelId="{E7F5BBCA-3A6E-401B-A643-45F28E55649F}" type="sibTrans" cxnId="{3AC24A8C-2EE6-408D-A39B-C4D0D1DE9A0F}">
      <dgm:prSet/>
      <dgm:spPr/>
      <dgm:t>
        <a:bodyPr/>
        <a:lstStyle/>
        <a:p>
          <a:endParaRPr lang="en-US"/>
        </a:p>
      </dgm:t>
    </dgm:pt>
    <dgm:pt modelId="{4D4E5952-7F5E-4C61-804B-531E1B76FA29}" type="pres">
      <dgm:prSet presAssocID="{529A09D0-280F-46B3-B799-B123655461E9}" presName="Name0" presStyleCnt="0">
        <dgm:presLayoutVars>
          <dgm:dir/>
          <dgm:resizeHandles val="exact"/>
        </dgm:presLayoutVars>
      </dgm:prSet>
      <dgm:spPr/>
    </dgm:pt>
    <dgm:pt modelId="{7DC31738-537D-45BD-9129-636A4CA63AF7}" type="pres">
      <dgm:prSet presAssocID="{529A09D0-280F-46B3-B799-B123655461E9}" presName="bkgdShp" presStyleLbl="alignAccFollowNode1" presStyleIdx="0" presStyleCnt="1"/>
      <dgm:spPr/>
    </dgm:pt>
    <dgm:pt modelId="{83FAB63A-B13F-45E6-A792-A5A1BB0668CB}" type="pres">
      <dgm:prSet presAssocID="{529A09D0-280F-46B3-B799-B123655461E9}" presName="linComp" presStyleCnt="0"/>
      <dgm:spPr/>
    </dgm:pt>
    <dgm:pt modelId="{71CC8C4C-4D10-46B6-97D0-F26AF935EBF5}" type="pres">
      <dgm:prSet presAssocID="{39AAA770-78E2-4B28-BC1D-39A310172E2C}" presName="compNode" presStyleCnt="0"/>
      <dgm:spPr/>
    </dgm:pt>
    <dgm:pt modelId="{58FD42A1-83B3-48AF-9156-58D7145E3DDD}" type="pres">
      <dgm:prSet presAssocID="{39AAA770-78E2-4B28-BC1D-39A310172E2C}" presName="node" presStyleLbl="node1" presStyleIdx="0" presStyleCnt="3">
        <dgm:presLayoutVars>
          <dgm:bulletEnabled val="1"/>
        </dgm:presLayoutVars>
      </dgm:prSet>
      <dgm:spPr/>
      <dgm:t>
        <a:bodyPr/>
        <a:lstStyle/>
        <a:p>
          <a:endParaRPr lang="en-US"/>
        </a:p>
      </dgm:t>
    </dgm:pt>
    <dgm:pt modelId="{FF57E56B-A740-4B7E-A7F9-560FBEC06A2D}" type="pres">
      <dgm:prSet presAssocID="{39AAA770-78E2-4B28-BC1D-39A310172E2C}" presName="invisiNode" presStyleLbl="node1" presStyleIdx="0" presStyleCnt="3"/>
      <dgm:spPr/>
    </dgm:pt>
    <dgm:pt modelId="{8448DBAC-B83B-4945-AAC0-9BEFFD1A1D0A}" type="pres">
      <dgm:prSet presAssocID="{39AAA770-78E2-4B28-BC1D-39A310172E2C}" presName="imagNode" presStyleLbl="fgImgPlace1" presStyleIdx="0" presStyleCnt="3" custScaleY="93074"/>
      <dgm:spPr>
        <a:blipFill rotWithShape="1">
          <a:blip xmlns:r="http://schemas.openxmlformats.org/officeDocument/2006/relationships" r:embed="rId1"/>
          <a:stretch>
            <a:fillRect/>
          </a:stretch>
        </a:blipFill>
      </dgm:spPr>
    </dgm:pt>
    <dgm:pt modelId="{545DB150-1307-456F-A384-2DFE7D5A2C5B}" type="pres">
      <dgm:prSet presAssocID="{F9C4E8EE-7910-4275-B1AD-73E6B7B5FDAC}" presName="sibTrans" presStyleLbl="sibTrans2D1" presStyleIdx="0" presStyleCnt="0"/>
      <dgm:spPr/>
      <dgm:t>
        <a:bodyPr/>
        <a:lstStyle/>
        <a:p>
          <a:endParaRPr lang="en-US"/>
        </a:p>
      </dgm:t>
    </dgm:pt>
    <dgm:pt modelId="{BFB2FC15-D6DF-4EEB-B389-83E1F117A4B8}" type="pres">
      <dgm:prSet presAssocID="{64C1DE2A-DC14-4CC9-B52A-1663699F3BD8}" presName="compNode" presStyleCnt="0"/>
      <dgm:spPr/>
    </dgm:pt>
    <dgm:pt modelId="{A72D9BEE-3D5B-4AAF-BE17-2C8D9158A5C1}" type="pres">
      <dgm:prSet presAssocID="{64C1DE2A-DC14-4CC9-B52A-1663699F3BD8}" presName="node" presStyleLbl="node1" presStyleIdx="1" presStyleCnt="3">
        <dgm:presLayoutVars>
          <dgm:bulletEnabled val="1"/>
        </dgm:presLayoutVars>
      </dgm:prSet>
      <dgm:spPr/>
      <dgm:t>
        <a:bodyPr/>
        <a:lstStyle/>
        <a:p>
          <a:endParaRPr lang="en-US"/>
        </a:p>
      </dgm:t>
    </dgm:pt>
    <dgm:pt modelId="{ECDF343F-89A7-4F87-B4A5-E075C8D77D05}" type="pres">
      <dgm:prSet presAssocID="{64C1DE2A-DC14-4CC9-B52A-1663699F3BD8}" presName="invisiNode" presStyleLbl="node1" presStyleIdx="1" presStyleCnt="3"/>
      <dgm:spPr/>
    </dgm:pt>
    <dgm:pt modelId="{862A48CA-0CDF-4F5E-9A80-CE75DC26836B}" type="pres">
      <dgm:prSet presAssocID="{64C1DE2A-DC14-4CC9-B52A-1663699F3BD8}" presName="imagNode" presStyleLbl="fgImgPlace1" presStyleIdx="1" presStyleCnt="3"/>
      <dgm:spPr>
        <a:blipFill rotWithShape="1">
          <a:blip xmlns:r="http://schemas.openxmlformats.org/officeDocument/2006/relationships" r:embed="rId2"/>
          <a:stretch>
            <a:fillRect/>
          </a:stretch>
        </a:blipFill>
      </dgm:spPr>
      <dgm:t>
        <a:bodyPr/>
        <a:lstStyle/>
        <a:p>
          <a:endParaRPr lang="en-US"/>
        </a:p>
      </dgm:t>
    </dgm:pt>
    <dgm:pt modelId="{1895AD46-6AEA-4FF1-8C9B-61BA8BA3745B}" type="pres">
      <dgm:prSet presAssocID="{25B6C24D-18F7-42A7-B89C-BBE2C8501441}" presName="sibTrans" presStyleLbl="sibTrans2D1" presStyleIdx="0" presStyleCnt="0"/>
      <dgm:spPr/>
      <dgm:t>
        <a:bodyPr/>
        <a:lstStyle/>
        <a:p>
          <a:endParaRPr lang="en-US"/>
        </a:p>
      </dgm:t>
    </dgm:pt>
    <dgm:pt modelId="{9F8F2FDE-A9EA-48C7-A978-4A14AC30ACF4}" type="pres">
      <dgm:prSet presAssocID="{C8191D00-6C2C-462F-84BA-EFB6C0BF598A}" presName="compNode" presStyleCnt="0"/>
      <dgm:spPr/>
    </dgm:pt>
    <dgm:pt modelId="{43FBF981-CAE9-49A8-A606-9AAE813A4746}" type="pres">
      <dgm:prSet presAssocID="{C8191D00-6C2C-462F-84BA-EFB6C0BF598A}" presName="node" presStyleLbl="node1" presStyleIdx="2" presStyleCnt="3">
        <dgm:presLayoutVars>
          <dgm:bulletEnabled val="1"/>
        </dgm:presLayoutVars>
      </dgm:prSet>
      <dgm:spPr/>
      <dgm:t>
        <a:bodyPr/>
        <a:lstStyle/>
        <a:p>
          <a:endParaRPr lang="en-US"/>
        </a:p>
      </dgm:t>
    </dgm:pt>
    <dgm:pt modelId="{307CF26B-609B-4266-9F8A-D99B150D3C78}" type="pres">
      <dgm:prSet presAssocID="{C8191D00-6C2C-462F-84BA-EFB6C0BF598A}" presName="invisiNode" presStyleLbl="node1" presStyleIdx="2" presStyleCnt="3"/>
      <dgm:spPr/>
    </dgm:pt>
    <dgm:pt modelId="{24A0E986-B2BC-41E3-81F1-DE20CA64C7B7}" type="pres">
      <dgm:prSet presAssocID="{C8191D00-6C2C-462F-84BA-EFB6C0BF598A}" presName="imagNode" presStyleLbl="fgImgPlace1" presStyleIdx="2" presStyleCnt="3"/>
      <dgm:spPr>
        <a:blipFill rotWithShape="1">
          <a:blip xmlns:r="http://schemas.openxmlformats.org/officeDocument/2006/relationships" r:embed="rId3"/>
          <a:stretch>
            <a:fillRect/>
          </a:stretch>
        </a:blipFill>
      </dgm:spPr>
    </dgm:pt>
  </dgm:ptLst>
  <dgm:cxnLst>
    <dgm:cxn modelId="{40383CA6-CBB8-425F-83D3-525F418A3FDD}" type="presOf" srcId="{529A09D0-280F-46B3-B799-B123655461E9}" destId="{4D4E5952-7F5E-4C61-804B-531E1B76FA29}" srcOrd="0" destOrd="0" presId="urn:microsoft.com/office/officeart/2005/8/layout/pList2"/>
    <dgm:cxn modelId="{2BAA44BA-92E6-45D6-95B4-DC83FE68605E}" type="presOf" srcId="{C8191D00-6C2C-462F-84BA-EFB6C0BF598A}" destId="{43FBF981-CAE9-49A8-A606-9AAE813A4746}" srcOrd="0" destOrd="0" presId="urn:microsoft.com/office/officeart/2005/8/layout/pList2"/>
    <dgm:cxn modelId="{3437C467-7D2B-43FB-98FE-6A0BF52748A6}" srcId="{529A09D0-280F-46B3-B799-B123655461E9}" destId="{64C1DE2A-DC14-4CC9-B52A-1663699F3BD8}" srcOrd="1" destOrd="0" parTransId="{C0C3A41C-3A6A-4E48-A656-252968166596}" sibTransId="{25B6C24D-18F7-42A7-B89C-BBE2C8501441}"/>
    <dgm:cxn modelId="{6F0E2EC2-A1CF-457F-A599-31E05D33FE42}" type="presOf" srcId="{64C1DE2A-DC14-4CC9-B52A-1663699F3BD8}" destId="{A72D9BEE-3D5B-4AAF-BE17-2C8D9158A5C1}" srcOrd="0" destOrd="0" presId="urn:microsoft.com/office/officeart/2005/8/layout/pList2"/>
    <dgm:cxn modelId="{CB6EB4EB-BE7E-4B98-BC7E-369792ABB0AE}" type="presOf" srcId="{F9C4E8EE-7910-4275-B1AD-73E6B7B5FDAC}" destId="{545DB150-1307-456F-A384-2DFE7D5A2C5B}" srcOrd="0" destOrd="0" presId="urn:microsoft.com/office/officeart/2005/8/layout/pList2"/>
    <dgm:cxn modelId="{3AC24A8C-2EE6-408D-A39B-C4D0D1DE9A0F}" srcId="{529A09D0-280F-46B3-B799-B123655461E9}" destId="{C8191D00-6C2C-462F-84BA-EFB6C0BF598A}" srcOrd="2" destOrd="0" parTransId="{FE6F2409-90AF-4C96-A150-2B1CFA732D11}" sibTransId="{E7F5BBCA-3A6E-401B-A643-45F28E55649F}"/>
    <dgm:cxn modelId="{131BCE64-F186-4837-8CB9-3BC052178ED9}" srcId="{529A09D0-280F-46B3-B799-B123655461E9}" destId="{39AAA770-78E2-4B28-BC1D-39A310172E2C}" srcOrd="0" destOrd="0" parTransId="{5A4B5E93-8D5E-434B-87FB-F0B09CA71727}" sibTransId="{F9C4E8EE-7910-4275-B1AD-73E6B7B5FDAC}"/>
    <dgm:cxn modelId="{B906CCD4-8259-4ED0-8173-D14E77899A36}" type="presOf" srcId="{39AAA770-78E2-4B28-BC1D-39A310172E2C}" destId="{58FD42A1-83B3-48AF-9156-58D7145E3DDD}" srcOrd="0" destOrd="0" presId="urn:microsoft.com/office/officeart/2005/8/layout/pList2"/>
    <dgm:cxn modelId="{4C022AE7-69F3-4AD5-B4BA-A8DA6ECF9404}" type="presOf" srcId="{25B6C24D-18F7-42A7-B89C-BBE2C8501441}" destId="{1895AD46-6AEA-4FF1-8C9B-61BA8BA3745B}" srcOrd="0" destOrd="0" presId="urn:microsoft.com/office/officeart/2005/8/layout/pList2"/>
    <dgm:cxn modelId="{998D7532-A778-4D8C-BBAD-2715F28498C1}" type="presParOf" srcId="{4D4E5952-7F5E-4C61-804B-531E1B76FA29}" destId="{7DC31738-537D-45BD-9129-636A4CA63AF7}" srcOrd="0" destOrd="0" presId="urn:microsoft.com/office/officeart/2005/8/layout/pList2"/>
    <dgm:cxn modelId="{EF705D6F-A218-4BCD-BA4F-3D05881D52B6}" type="presParOf" srcId="{4D4E5952-7F5E-4C61-804B-531E1B76FA29}" destId="{83FAB63A-B13F-45E6-A792-A5A1BB0668CB}" srcOrd="1" destOrd="0" presId="urn:microsoft.com/office/officeart/2005/8/layout/pList2"/>
    <dgm:cxn modelId="{AD429021-0CED-4609-949D-A1CF04B71486}" type="presParOf" srcId="{83FAB63A-B13F-45E6-A792-A5A1BB0668CB}" destId="{71CC8C4C-4D10-46B6-97D0-F26AF935EBF5}" srcOrd="0" destOrd="0" presId="urn:microsoft.com/office/officeart/2005/8/layout/pList2"/>
    <dgm:cxn modelId="{46F588C8-84F5-455A-8241-85DC3264CAB3}" type="presParOf" srcId="{71CC8C4C-4D10-46B6-97D0-F26AF935EBF5}" destId="{58FD42A1-83B3-48AF-9156-58D7145E3DDD}" srcOrd="0" destOrd="0" presId="urn:microsoft.com/office/officeart/2005/8/layout/pList2"/>
    <dgm:cxn modelId="{1C180EB4-A3FD-4C79-B28F-84D7F53BA58D}" type="presParOf" srcId="{71CC8C4C-4D10-46B6-97D0-F26AF935EBF5}" destId="{FF57E56B-A740-4B7E-A7F9-560FBEC06A2D}" srcOrd="1" destOrd="0" presId="urn:microsoft.com/office/officeart/2005/8/layout/pList2"/>
    <dgm:cxn modelId="{1085D305-56B1-435E-BD5F-CF4AF4A149D8}" type="presParOf" srcId="{71CC8C4C-4D10-46B6-97D0-F26AF935EBF5}" destId="{8448DBAC-B83B-4945-AAC0-9BEFFD1A1D0A}" srcOrd="2" destOrd="0" presId="urn:microsoft.com/office/officeart/2005/8/layout/pList2"/>
    <dgm:cxn modelId="{49DE650B-16E8-41E8-8CB4-662D30012766}" type="presParOf" srcId="{83FAB63A-B13F-45E6-A792-A5A1BB0668CB}" destId="{545DB150-1307-456F-A384-2DFE7D5A2C5B}" srcOrd="1" destOrd="0" presId="urn:microsoft.com/office/officeart/2005/8/layout/pList2"/>
    <dgm:cxn modelId="{74973A13-2416-454A-A911-CB802796585A}" type="presParOf" srcId="{83FAB63A-B13F-45E6-A792-A5A1BB0668CB}" destId="{BFB2FC15-D6DF-4EEB-B389-83E1F117A4B8}" srcOrd="2" destOrd="0" presId="urn:microsoft.com/office/officeart/2005/8/layout/pList2"/>
    <dgm:cxn modelId="{57ECBB6B-16C3-44E7-A36E-2F83A7A2D15D}" type="presParOf" srcId="{BFB2FC15-D6DF-4EEB-B389-83E1F117A4B8}" destId="{A72D9BEE-3D5B-4AAF-BE17-2C8D9158A5C1}" srcOrd="0" destOrd="0" presId="urn:microsoft.com/office/officeart/2005/8/layout/pList2"/>
    <dgm:cxn modelId="{A791F6A3-4FD7-4A20-824A-71825E7D4FC9}" type="presParOf" srcId="{BFB2FC15-D6DF-4EEB-B389-83E1F117A4B8}" destId="{ECDF343F-89A7-4F87-B4A5-E075C8D77D05}" srcOrd="1" destOrd="0" presId="urn:microsoft.com/office/officeart/2005/8/layout/pList2"/>
    <dgm:cxn modelId="{5E131526-73D5-445A-BE6C-1FD2100A33F4}" type="presParOf" srcId="{BFB2FC15-D6DF-4EEB-B389-83E1F117A4B8}" destId="{862A48CA-0CDF-4F5E-9A80-CE75DC26836B}" srcOrd="2" destOrd="0" presId="urn:microsoft.com/office/officeart/2005/8/layout/pList2"/>
    <dgm:cxn modelId="{9DBB09C4-5591-43C0-B665-E4925D7C3235}" type="presParOf" srcId="{83FAB63A-B13F-45E6-A792-A5A1BB0668CB}" destId="{1895AD46-6AEA-4FF1-8C9B-61BA8BA3745B}" srcOrd="3" destOrd="0" presId="urn:microsoft.com/office/officeart/2005/8/layout/pList2"/>
    <dgm:cxn modelId="{F6722715-663C-4B97-B366-028D298F9C0A}" type="presParOf" srcId="{83FAB63A-B13F-45E6-A792-A5A1BB0668CB}" destId="{9F8F2FDE-A9EA-48C7-A978-4A14AC30ACF4}" srcOrd="4" destOrd="0" presId="urn:microsoft.com/office/officeart/2005/8/layout/pList2"/>
    <dgm:cxn modelId="{BE7CA41C-649C-4CE0-BE1D-33376062D21D}" type="presParOf" srcId="{9F8F2FDE-A9EA-48C7-A978-4A14AC30ACF4}" destId="{43FBF981-CAE9-49A8-A606-9AAE813A4746}" srcOrd="0" destOrd="0" presId="urn:microsoft.com/office/officeart/2005/8/layout/pList2"/>
    <dgm:cxn modelId="{742AF809-9D9A-4E0E-B14A-52D28BDC832A}" type="presParOf" srcId="{9F8F2FDE-A9EA-48C7-A978-4A14AC30ACF4}" destId="{307CF26B-609B-4266-9F8A-D99B150D3C78}" srcOrd="1" destOrd="0" presId="urn:microsoft.com/office/officeart/2005/8/layout/pList2"/>
    <dgm:cxn modelId="{D94BAD37-511E-4441-8B11-612A096FA3B3}" type="presParOf" srcId="{9F8F2FDE-A9EA-48C7-A978-4A14AC30ACF4}" destId="{24A0E986-B2BC-41E3-81F1-DE20CA64C7B7}"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159FDD-BB4D-43FA-8720-C05A407A47F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0C6D902-40CE-4089-A3D8-486068878D22}">
      <dgm:prSet phldrT="[Text]"/>
      <dgm:spPr/>
      <dgm:t>
        <a:bodyPr/>
        <a:lstStyle/>
        <a:p>
          <a:r>
            <a:rPr lang="en-US" b="1" u="sng" dirty="0" smtClean="0"/>
            <a:t>Colorado Energy Plan</a:t>
          </a:r>
          <a:endParaRPr lang="en-US" b="1" u="sng" dirty="0"/>
        </a:p>
      </dgm:t>
    </dgm:pt>
    <dgm:pt modelId="{844009F5-DE31-4283-8ED7-E5DC84E42AA4}" type="parTrans" cxnId="{69811F80-8165-43D1-A775-BFB0CF7E0D87}">
      <dgm:prSet/>
      <dgm:spPr/>
      <dgm:t>
        <a:bodyPr/>
        <a:lstStyle/>
        <a:p>
          <a:endParaRPr lang="en-US"/>
        </a:p>
      </dgm:t>
    </dgm:pt>
    <dgm:pt modelId="{8053B264-A240-4F30-932E-F2F30307F965}" type="sibTrans" cxnId="{69811F80-8165-43D1-A775-BFB0CF7E0D87}">
      <dgm:prSet/>
      <dgm:spPr/>
      <dgm:t>
        <a:bodyPr/>
        <a:lstStyle/>
        <a:p>
          <a:endParaRPr lang="en-US"/>
        </a:p>
      </dgm:t>
    </dgm:pt>
    <dgm:pt modelId="{A85BDE73-97F4-4B18-86FE-54025161B16E}">
      <dgm:prSet phldrT="[Text]"/>
      <dgm:spPr/>
      <dgm:t>
        <a:bodyPr/>
        <a:lstStyle/>
        <a:p>
          <a:r>
            <a:rPr lang="en-US" b="1" u="sng" dirty="0" smtClean="0"/>
            <a:t>Customer</a:t>
          </a:r>
          <a:endParaRPr lang="en-US" b="1" u="sng" dirty="0"/>
        </a:p>
      </dgm:t>
    </dgm:pt>
    <dgm:pt modelId="{D8CEFAA1-B96D-466A-8593-F7335E9DF14B}" type="parTrans" cxnId="{36B44E09-5B4D-4DEF-AB46-9C92237E2081}">
      <dgm:prSet/>
      <dgm:spPr/>
      <dgm:t>
        <a:bodyPr/>
        <a:lstStyle/>
        <a:p>
          <a:endParaRPr lang="en-US"/>
        </a:p>
      </dgm:t>
    </dgm:pt>
    <dgm:pt modelId="{2D1B6608-F451-49CC-907A-7151F2BE458C}" type="sibTrans" cxnId="{36B44E09-5B4D-4DEF-AB46-9C92237E2081}">
      <dgm:prSet/>
      <dgm:spPr/>
      <dgm:t>
        <a:bodyPr/>
        <a:lstStyle/>
        <a:p>
          <a:endParaRPr lang="en-US"/>
        </a:p>
      </dgm:t>
    </dgm:pt>
    <dgm:pt modelId="{8BB58D5B-8E52-4F8B-8ECA-A73FEC5C6A04}">
      <dgm:prSet phldrT="[Text]"/>
      <dgm:spPr/>
      <dgm:t>
        <a:bodyPr/>
        <a:lstStyle/>
        <a:p>
          <a:r>
            <a:rPr lang="en-US" b="1" u="sng" dirty="0" smtClean="0"/>
            <a:t>Economics</a:t>
          </a:r>
          <a:endParaRPr lang="en-US" b="1" u="sng" dirty="0"/>
        </a:p>
      </dgm:t>
    </dgm:pt>
    <dgm:pt modelId="{7D9B428B-8221-4632-85E4-894ADF9A584B}" type="parTrans" cxnId="{A90A3D5E-A875-48FF-8B73-1B6BA1B8E75D}">
      <dgm:prSet/>
      <dgm:spPr/>
      <dgm:t>
        <a:bodyPr/>
        <a:lstStyle/>
        <a:p>
          <a:endParaRPr lang="en-US"/>
        </a:p>
      </dgm:t>
    </dgm:pt>
    <dgm:pt modelId="{2B8F5790-F61C-46BE-8AC0-BEB22711A326}" type="sibTrans" cxnId="{A90A3D5E-A875-48FF-8B73-1B6BA1B8E75D}">
      <dgm:prSet/>
      <dgm:spPr/>
      <dgm:t>
        <a:bodyPr/>
        <a:lstStyle/>
        <a:p>
          <a:endParaRPr lang="en-US"/>
        </a:p>
      </dgm:t>
    </dgm:pt>
    <dgm:pt modelId="{A1CC2165-9AD7-49F8-A03F-2A9B91DD9523}">
      <dgm:prSet phldrT="[Text]"/>
      <dgm:spPr/>
      <dgm:t>
        <a:bodyPr/>
        <a:lstStyle/>
        <a:p>
          <a:r>
            <a:rPr lang="en-US" b="1" u="sng" dirty="0" smtClean="0"/>
            <a:t>Environment</a:t>
          </a:r>
          <a:endParaRPr lang="en-US" b="1" u="sng" dirty="0"/>
        </a:p>
      </dgm:t>
    </dgm:pt>
    <dgm:pt modelId="{0095FACE-3342-4F90-807F-B243222F1180}" type="parTrans" cxnId="{DB36B7EE-8735-491F-B286-15FB4ECEF978}">
      <dgm:prSet/>
      <dgm:spPr/>
      <dgm:t>
        <a:bodyPr/>
        <a:lstStyle/>
        <a:p>
          <a:endParaRPr lang="en-US"/>
        </a:p>
      </dgm:t>
    </dgm:pt>
    <dgm:pt modelId="{EA057EAB-564A-47F6-AAFF-C71E3372E344}" type="sibTrans" cxnId="{DB36B7EE-8735-491F-B286-15FB4ECEF978}">
      <dgm:prSet/>
      <dgm:spPr/>
      <dgm:t>
        <a:bodyPr/>
        <a:lstStyle/>
        <a:p>
          <a:endParaRPr lang="en-US"/>
        </a:p>
      </dgm:t>
    </dgm:pt>
    <dgm:pt modelId="{54321E69-F477-4E61-8F1E-F6B189EFDF7D}">
      <dgm:prSet phldrT="[Text]"/>
      <dgm:spPr/>
      <dgm:t>
        <a:bodyPr/>
        <a:lstStyle/>
        <a:p>
          <a:r>
            <a:rPr lang="en-US" dirty="0" smtClean="0">
              <a:solidFill>
                <a:schemeClr val="bg1"/>
              </a:solidFill>
            </a:rPr>
            <a:t>Up to 1,100 MW capacity need driven by early retirement of Comanche 1 &amp; 2</a:t>
          </a:r>
          <a:endParaRPr lang="en-US" dirty="0">
            <a:solidFill>
              <a:schemeClr val="bg1"/>
            </a:solidFill>
          </a:endParaRPr>
        </a:p>
      </dgm:t>
    </dgm:pt>
    <dgm:pt modelId="{57C5F502-B5DE-4B75-8392-FACE2A8410C8}" type="parTrans" cxnId="{20580C71-901E-4402-9A03-34F1C0806CCD}">
      <dgm:prSet/>
      <dgm:spPr/>
      <dgm:t>
        <a:bodyPr/>
        <a:lstStyle/>
        <a:p>
          <a:endParaRPr lang="en-US"/>
        </a:p>
      </dgm:t>
    </dgm:pt>
    <dgm:pt modelId="{12BEC9D1-1F20-400E-A26A-A7C1685FC460}" type="sibTrans" cxnId="{20580C71-901E-4402-9A03-34F1C0806CCD}">
      <dgm:prSet/>
      <dgm:spPr/>
      <dgm:t>
        <a:bodyPr/>
        <a:lstStyle/>
        <a:p>
          <a:endParaRPr lang="en-US"/>
        </a:p>
      </dgm:t>
    </dgm:pt>
    <dgm:pt modelId="{972DD655-09FA-4EB1-B133-2875AC2EC339}">
      <dgm:prSet phldrT="[Text]"/>
      <dgm:spPr/>
      <dgm:t>
        <a:bodyPr/>
        <a:lstStyle/>
        <a:p>
          <a:r>
            <a:rPr lang="en-US" dirty="0" smtClean="0"/>
            <a:t>Expected total cost is $215M in customer savings</a:t>
          </a:r>
          <a:endParaRPr lang="en-US" dirty="0"/>
        </a:p>
      </dgm:t>
    </dgm:pt>
    <dgm:pt modelId="{04DCF3C3-357D-42B6-B961-D881915EA97C}" type="parTrans" cxnId="{D2C6722A-A2E6-4F03-B61B-DA0F5578D6E2}">
      <dgm:prSet/>
      <dgm:spPr/>
      <dgm:t>
        <a:bodyPr/>
        <a:lstStyle/>
        <a:p>
          <a:endParaRPr lang="en-US"/>
        </a:p>
      </dgm:t>
    </dgm:pt>
    <dgm:pt modelId="{9E3BC7D9-7CE7-4C9D-8C23-B494CB35ED10}" type="sibTrans" cxnId="{D2C6722A-A2E6-4F03-B61B-DA0F5578D6E2}">
      <dgm:prSet/>
      <dgm:spPr/>
      <dgm:t>
        <a:bodyPr/>
        <a:lstStyle/>
        <a:p>
          <a:endParaRPr lang="en-US"/>
        </a:p>
      </dgm:t>
    </dgm:pt>
    <dgm:pt modelId="{7B976E8F-C629-4EC8-B864-8F8459BC1148}">
      <dgm:prSet phldrT="[Text]"/>
      <dgm:spPr/>
      <dgm:t>
        <a:bodyPr/>
        <a:lstStyle/>
        <a:p>
          <a:r>
            <a:rPr lang="en-US" dirty="0" smtClean="0"/>
            <a:t>~60% reduction from 2005 CO</a:t>
          </a:r>
          <a:r>
            <a:rPr lang="en-US" baseline="30000" dirty="0" smtClean="0"/>
            <a:t>2</a:t>
          </a:r>
          <a:endParaRPr lang="en-US" dirty="0"/>
        </a:p>
      </dgm:t>
    </dgm:pt>
    <dgm:pt modelId="{29332DA5-9F07-4E1E-8618-912A0F277289}" type="parTrans" cxnId="{A9C9A11C-AD9D-4225-BDCD-F28C380C2E1B}">
      <dgm:prSet/>
      <dgm:spPr/>
      <dgm:t>
        <a:bodyPr/>
        <a:lstStyle/>
        <a:p>
          <a:endParaRPr lang="en-US"/>
        </a:p>
      </dgm:t>
    </dgm:pt>
    <dgm:pt modelId="{AE3634C8-6F3B-4F8D-9401-0DBBE8A43FA7}" type="sibTrans" cxnId="{A9C9A11C-AD9D-4225-BDCD-F28C380C2E1B}">
      <dgm:prSet/>
      <dgm:spPr/>
      <dgm:t>
        <a:bodyPr/>
        <a:lstStyle/>
        <a:p>
          <a:endParaRPr lang="en-US"/>
        </a:p>
      </dgm:t>
    </dgm:pt>
    <dgm:pt modelId="{845E94E5-8DDE-4AF0-B5E0-20CC4704A6EE}">
      <dgm:prSet phldrT="[Text]"/>
      <dgm:spPr/>
      <dgm:t>
        <a:bodyPr/>
        <a:lstStyle/>
        <a:p>
          <a:r>
            <a:rPr lang="en-US" dirty="0" smtClean="0"/>
            <a:t>~90% reduction from 2005 NOx and SO</a:t>
          </a:r>
          <a:r>
            <a:rPr lang="en-US" baseline="30000" dirty="0" smtClean="0"/>
            <a:t>2</a:t>
          </a:r>
          <a:endParaRPr lang="en-US" dirty="0"/>
        </a:p>
      </dgm:t>
    </dgm:pt>
    <dgm:pt modelId="{48703F60-14B1-41E3-A343-E659FC29B7AB}" type="parTrans" cxnId="{BE3E4710-9F74-48EA-AF10-88B07CAB310A}">
      <dgm:prSet/>
      <dgm:spPr/>
      <dgm:t>
        <a:bodyPr/>
        <a:lstStyle/>
        <a:p>
          <a:endParaRPr lang="en-US"/>
        </a:p>
      </dgm:t>
    </dgm:pt>
    <dgm:pt modelId="{701B4D96-118B-42B8-8D10-70DCB11C6184}" type="sibTrans" cxnId="{BE3E4710-9F74-48EA-AF10-88B07CAB310A}">
      <dgm:prSet/>
      <dgm:spPr/>
      <dgm:t>
        <a:bodyPr/>
        <a:lstStyle/>
        <a:p>
          <a:endParaRPr lang="en-US"/>
        </a:p>
      </dgm:t>
    </dgm:pt>
    <dgm:pt modelId="{8B08CE12-8B41-4D4E-AB8E-BBE1FEBB83A0}">
      <dgm:prSet phldrT="[Text]"/>
      <dgm:spPr/>
      <dgm:t>
        <a:bodyPr/>
        <a:lstStyle/>
        <a:p>
          <a:r>
            <a:rPr lang="en-US" dirty="0" smtClean="0"/>
            <a:t>~$2.5B total investment</a:t>
          </a:r>
          <a:endParaRPr lang="en-US" dirty="0"/>
        </a:p>
      </dgm:t>
    </dgm:pt>
    <dgm:pt modelId="{5799ED17-A049-4918-810C-4F4BECF51B38}" type="parTrans" cxnId="{307C6596-19CF-48D6-BED6-F7099F0B7228}">
      <dgm:prSet/>
      <dgm:spPr/>
      <dgm:t>
        <a:bodyPr/>
        <a:lstStyle/>
        <a:p>
          <a:endParaRPr lang="en-US"/>
        </a:p>
      </dgm:t>
    </dgm:pt>
    <dgm:pt modelId="{E5D3F769-CA20-4F33-9A3A-E77B3CA88444}" type="sibTrans" cxnId="{307C6596-19CF-48D6-BED6-F7099F0B7228}">
      <dgm:prSet/>
      <dgm:spPr/>
      <dgm:t>
        <a:bodyPr/>
        <a:lstStyle/>
        <a:p>
          <a:endParaRPr lang="en-US"/>
        </a:p>
      </dgm:t>
    </dgm:pt>
    <dgm:pt modelId="{BED69563-0A8C-4E3A-93D3-FC778B35A580}">
      <dgm:prSet phldrT="[Text]"/>
      <dgm:spPr/>
      <dgm:t>
        <a:bodyPr/>
        <a:lstStyle/>
        <a:p>
          <a:r>
            <a:rPr lang="en-US" dirty="0" smtClean="0"/>
            <a:t>27% renewable utility ownership</a:t>
          </a:r>
          <a:endParaRPr lang="en-US" dirty="0"/>
        </a:p>
      </dgm:t>
    </dgm:pt>
    <dgm:pt modelId="{0A696804-A3EF-48C6-853A-C72749966B68}" type="sibTrans" cxnId="{F5A44AD8-1F6C-438A-B0F3-FFDE4B8C053D}">
      <dgm:prSet/>
      <dgm:spPr/>
      <dgm:t>
        <a:bodyPr/>
        <a:lstStyle/>
        <a:p>
          <a:endParaRPr lang="en-US"/>
        </a:p>
      </dgm:t>
    </dgm:pt>
    <dgm:pt modelId="{0924ECF0-BFC5-40B9-84E7-E5D179ECA346}" type="parTrans" cxnId="{F5A44AD8-1F6C-438A-B0F3-FFDE4B8C053D}">
      <dgm:prSet/>
      <dgm:spPr/>
      <dgm:t>
        <a:bodyPr/>
        <a:lstStyle/>
        <a:p>
          <a:endParaRPr lang="en-US"/>
        </a:p>
      </dgm:t>
    </dgm:pt>
    <dgm:pt modelId="{93062412-1EF6-439E-AC25-655DB478496A}">
      <dgm:prSet phldrT="[Text]"/>
      <dgm:spPr/>
      <dgm:t>
        <a:bodyPr/>
        <a:lstStyle/>
        <a:p>
          <a:r>
            <a:rPr lang="en-US" dirty="0" smtClean="0"/>
            <a:t>~55% Renewables by 2026</a:t>
          </a:r>
          <a:endParaRPr lang="en-US" dirty="0"/>
        </a:p>
      </dgm:t>
    </dgm:pt>
    <dgm:pt modelId="{1B61D16C-01B0-408D-8992-65D005EF2E06}" type="parTrans" cxnId="{4E834BA9-20C6-479C-8541-570A47CDD08D}">
      <dgm:prSet/>
      <dgm:spPr/>
      <dgm:t>
        <a:bodyPr/>
        <a:lstStyle/>
        <a:p>
          <a:endParaRPr lang="en-US"/>
        </a:p>
      </dgm:t>
    </dgm:pt>
    <dgm:pt modelId="{A555C45A-38A6-4834-810C-D4BEB85F4738}" type="sibTrans" cxnId="{4E834BA9-20C6-479C-8541-570A47CDD08D}">
      <dgm:prSet/>
      <dgm:spPr/>
      <dgm:t>
        <a:bodyPr/>
        <a:lstStyle/>
        <a:p>
          <a:endParaRPr lang="en-US"/>
        </a:p>
      </dgm:t>
    </dgm:pt>
    <dgm:pt modelId="{C17054BF-F90D-43CA-84FE-E072B1849882}">
      <dgm:prSet phldrT="[Text]"/>
      <dgm:spPr/>
      <dgm:t>
        <a:bodyPr/>
        <a:lstStyle/>
        <a:p>
          <a:r>
            <a:rPr lang="en-US" dirty="0" smtClean="0"/>
            <a:t>Fuel hedge benefit</a:t>
          </a:r>
          <a:endParaRPr lang="en-US" dirty="0"/>
        </a:p>
      </dgm:t>
    </dgm:pt>
    <dgm:pt modelId="{68FB9C68-FB51-4DAC-9D37-DFB5992CADCB}" type="parTrans" cxnId="{8405A0CA-6418-4E58-BEC4-E759C64FBE11}">
      <dgm:prSet/>
      <dgm:spPr/>
      <dgm:t>
        <a:bodyPr/>
        <a:lstStyle/>
        <a:p>
          <a:endParaRPr lang="en-US"/>
        </a:p>
      </dgm:t>
    </dgm:pt>
    <dgm:pt modelId="{2B7E0E36-5369-4DD4-B56A-FCB9D4A0D738}" type="sibTrans" cxnId="{8405A0CA-6418-4E58-BEC4-E759C64FBE11}">
      <dgm:prSet/>
      <dgm:spPr/>
      <dgm:t>
        <a:bodyPr/>
        <a:lstStyle/>
        <a:p>
          <a:endParaRPr lang="en-US"/>
        </a:p>
      </dgm:t>
    </dgm:pt>
    <dgm:pt modelId="{B54AC6EC-8639-4AC9-93BF-86AE77E99753}">
      <dgm:prSet phldrT="[Text]"/>
      <dgm:spPr/>
      <dgm:t>
        <a:bodyPr/>
        <a:lstStyle/>
        <a:p>
          <a:r>
            <a:rPr lang="en-US" dirty="0" smtClean="0"/>
            <a:t>Across eight counties in Colorado</a:t>
          </a:r>
          <a:endParaRPr lang="en-US" dirty="0"/>
        </a:p>
      </dgm:t>
    </dgm:pt>
    <dgm:pt modelId="{D2B09954-FB8E-4A61-BC0C-B2CECDDC19D0}" type="parTrans" cxnId="{B855DAB9-85C1-4E8C-81CC-6A1597EAED12}">
      <dgm:prSet/>
      <dgm:spPr/>
    </dgm:pt>
    <dgm:pt modelId="{DE72E022-63F8-434F-B583-FFF4C6ECA437}" type="sibTrans" cxnId="{B855DAB9-85C1-4E8C-81CC-6A1597EAED12}">
      <dgm:prSet/>
      <dgm:spPr/>
    </dgm:pt>
    <dgm:pt modelId="{C29EA203-F29B-496A-A860-07F58E861460}" type="pres">
      <dgm:prSet presAssocID="{52159FDD-BB4D-43FA-8720-C05A407A47F5}" presName="diagram" presStyleCnt="0">
        <dgm:presLayoutVars>
          <dgm:dir/>
          <dgm:resizeHandles val="exact"/>
        </dgm:presLayoutVars>
      </dgm:prSet>
      <dgm:spPr/>
      <dgm:t>
        <a:bodyPr/>
        <a:lstStyle/>
        <a:p>
          <a:endParaRPr lang="en-US"/>
        </a:p>
      </dgm:t>
    </dgm:pt>
    <dgm:pt modelId="{C595649F-41BA-4DBB-99A7-0E92142BA81E}" type="pres">
      <dgm:prSet presAssocID="{D0C6D902-40CE-4089-A3D8-486068878D22}" presName="node" presStyleLbl="node1" presStyleIdx="0" presStyleCnt="4">
        <dgm:presLayoutVars>
          <dgm:bulletEnabled val="1"/>
        </dgm:presLayoutVars>
      </dgm:prSet>
      <dgm:spPr/>
      <dgm:t>
        <a:bodyPr/>
        <a:lstStyle/>
        <a:p>
          <a:endParaRPr lang="en-US"/>
        </a:p>
      </dgm:t>
    </dgm:pt>
    <dgm:pt modelId="{0C6B9FCE-6F28-471D-BCA3-BFD2B87C0C17}" type="pres">
      <dgm:prSet presAssocID="{8053B264-A240-4F30-932E-F2F30307F965}" presName="sibTrans" presStyleCnt="0"/>
      <dgm:spPr/>
    </dgm:pt>
    <dgm:pt modelId="{F1AD967B-FFEA-406D-B012-829B01807EC8}" type="pres">
      <dgm:prSet presAssocID="{A85BDE73-97F4-4B18-86FE-54025161B16E}" presName="node" presStyleLbl="node1" presStyleIdx="1" presStyleCnt="4">
        <dgm:presLayoutVars>
          <dgm:bulletEnabled val="1"/>
        </dgm:presLayoutVars>
      </dgm:prSet>
      <dgm:spPr/>
      <dgm:t>
        <a:bodyPr/>
        <a:lstStyle/>
        <a:p>
          <a:endParaRPr lang="en-US"/>
        </a:p>
      </dgm:t>
    </dgm:pt>
    <dgm:pt modelId="{99EE74CD-F832-497B-8C64-DEB2408CDFED}" type="pres">
      <dgm:prSet presAssocID="{2D1B6608-F451-49CC-907A-7151F2BE458C}" presName="sibTrans" presStyleCnt="0"/>
      <dgm:spPr/>
    </dgm:pt>
    <dgm:pt modelId="{20C4BA63-4ADA-4589-9999-F132ECC26F9F}" type="pres">
      <dgm:prSet presAssocID="{8BB58D5B-8E52-4F8B-8ECA-A73FEC5C6A04}" presName="node" presStyleLbl="node1" presStyleIdx="2" presStyleCnt="4">
        <dgm:presLayoutVars>
          <dgm:bulletEnabled val="1"/>
        </dgm:presLayoutVars>
      </dgm:prSet>
      <dgm:spPr/>
      <dgm:t>
        <a:bodyPr/>
        <a:lstStyle/>
        <a:p>
          <a:endParaRPr lang="en-US"/>
        </a:p>
      </dgm:t>
    </dgm:pt>
    <dgm:pt modelId="{77F63C2B-1767-4BDE-A975-B832952206FF}" type="pres">
      <dgm:prSet presAssocID="{2B8F5790-F61C-46BE-8AC0-BEB22711A326}" presName="sibTrans" presStyleCnt="0"/>
      <dgm:spPr/>
    </dgm:pt>
    <dgm:pt modelId="{87F03A2F-EB32-48D0-898B-FB54AC4E1D0F}" type="pres">
      <dgm:prSet presAssocID="{A1CC2165-9AD7-49F8-A03F-2A9B91DD9523}" presName="node" presStyleLbl="node1" presStyleIdx="3" presStyleCnt="4">
        <dgm:presLayoutVars>
          <dgm:bulletEnabled val="1"/>
        </dgm:presLayoutVars>
      </dgm:prSet>
      <dgm:spPr/>
      <dgm:t>
        <a:bodyPr/>
        <a:lstStyle/>
        <a:p>
          <a:endParaRPr lang="en-US"/>
        </a:p>
      </dgm:t>
    </dgm:pt>
  </dgm:ptLst>
  <dgm:cxnLst>
    <dgm:cxn modelId="{69811F80-8165-43D1-A775-BFB0CF7E0D87}" srcId="{52159FDD-BB4D-43FA-8720-C05A407A47F5}" destId="{D0C6D902-40CE-4089-A3D8-486068878D22}" srcOrd="0" destOrd="0" parTransId="{844009F5-DE31-4283-8ED7-E5DC84E42AA4}" sibTransId="{8053B264-A240-4F30-932E-F2F30307F965}"/>
    <dgm:cxn modelId="{D2C6722A-A2E6-4F03-B61B-DA0F5578D6E2}" srcId="{A85BDE73-97F4-4B18-86FE-54025161B16E}" destId="{972DD655-09FA-4EB1-B133-2875AC2EC339}" srcOrd="0" destOrd="0" parTransId="{04DCF3C3-357D-42B6-B961-D881915EA97C}" sibTransId="{9E3BC7D9-7CE7-4C9D-8C23-B494CB35ED10}"/>
    <dgm:cxn modelId="{4E834BA9-20C6-479C-8541-570A47CDD08D}" srcId="{A1CC2165-9AD7-49F8-A03F-2A9B91DD9523}" destId="{93062412-1EF6-439E-AC25-655DB478496A}" srcOrd="0" destOrd="0" parTransId="{1B61D16C-01B0-408D-8992-65D005EF2E06}" sibTransId="{A555C45A-38A6-4834-810C-D4BEB85F4738}"/>
    <dgm:cxn modelId="{57B03E25-704A-482C-8E0E-C5D8EE03DC30}" type="presOf" srcId="{A1CC2165-9AD7-49F8-A03F-2A9B91DD9523}" destId="{87F03A2F-EB32-48D0-898B-FB54AC4E1D0F}" srcOrd="0" destOrd="0" presId="urn:microsoft.com/office/officeart/2005/8/layout/default"/>
    <dgm:cxn modelId="{8405A0CA-6418-4E58-BEC4-E759C64FBE11}" srcId="{A85BDE73-97F4-4B18-86FE-54025161B16E}" destId="{C17054BF-F90D-43CA-84FE-E072B1849882}" srcOrd="1" destOrd="0" parTransId="{68FB9C68-FB51-4DAC-9D37-DFB5992CADCB}" sibTransId="{2B7E0E36-5369-4DD4-B56A-FCB9D4A0D738}"/>
    <dgm:cxn modelId="{D18C2576-7167-453D-8B6D-D2F963643DAE}" type="presOf" srcId="{A85BDE73-97F4-4B18-86FE-54025161B16E}" destId="{F1AD967B-FFEA-406D-B012-829B01807EC8}" srcOrd="0" destOrd="0" presId="urn:microsoft.com/office/officeart/2005/8/layout/default"/>
    <dgm:cxn modelId="{053AB358-073F-41C0-A716-B16FB4BB9768}" type="presOf" srcId="{BED69563-0A8C-4E3A-93D3-FC778B35A580}" destId="{C595649F-41BA-4DBB-99A7-0E92142BA81E}" srcOrd="0" destOrd="2" presId="urn:microsoft.com/office/officeart/2005/8/layout/default"/>
    <dgm:cxn modelId="{833D07B5-47C2-46F9-AFF0-638AC3C35741}" type="presOf" srcId="{972DD655-09FA-4EB1-B133-2875AC2EC339}" destId="{F1AD967B-FFEA-406D-B012-829B01807EC8}" srcOrd="0" destOrd="1" presId="urn:microsoft.com/office/officeart/2005/8/layout/default"/>
    <dgm:cxn modelId="{7DFA2A88-113C-4284-8784-48883784E3DD}" type="presOf" srcId="{54321E69-F477-4E61-8F1E-F6B189EFDF7D}" destId="{C595649F-41BA-4DBB-99A7-0E92142BA81E}" srcOrd="0" destOrd="1" presId="urn:microsoft.com/office/officeart/2005/8/layout/default"/>
    <dgm:cxn modelId="{DEB6A35D-4092-4123-886C-64932D87D6EF}" type="presOf" srcId="{52159FDD-BB4D-43FA-8720-C05A407A47F5}" destId="{C29EA203-F29B-496A-A860-07F58E861460}" srcOrd="0" destOrd="0" presId="urn:microsoft.com/office/officeart/2005/8/layout/default"/>
    <dgm:cxn modelId="{F5A44AD8-1F6C-438A-B0F3-FFDE4B8C053D}" srcId="{D0C6D902-40CE-4089-A3D8-486068878D22}" destId="{BED69563-0A8C-4E3A-93D3-FC778B35A580}" srcOrd="1" destOrd="0" parTransId="{0924ECF0-BFC5-40B9-84E7-E5D179ECA346}" sibTransId="{0A696804-A3EF-48C6-853A-C72749966B68}"/>
    <dgm:cxn modelId="{DB36AEDA-BA37-4764-82BC-A9EBDB93FFBD}" type="presOf" srcId="{B54AC6EC-8639-4AC9-93BF-86AE77E99753}" destId="{20C4BA63-4ADA-4589-9999-F132ECC26F9F}" srcOrd="0" destOrd="2" presId="urn:microsoft.com/office/officeart/2005/8/layout/default"/>
    <dgm:cxn modelId="{AAFD39D7-B15B-4D79-A890-E78C1BB4CB48}" type="presOf" srcId="{8B08CE12-8B41-4D4E-AB8E-BBE1FEBB83A0}" destId="{20C4BA63-4ADA-4589-9999-F132ECC26F9F}" srcOrd="0" destOrd="1" presId="urn:microsoft.com/office/officeart/2005/8/layout/default"/>
    <dgm:cxn modelId="{36B44E09-5B4D-4DEF-AB46-9C92237E2081}" srcId="{52159FDD-BB4D-43FA-8720-C05A407A47F5}" destId="{A85BDE73-97F4-4B18-86FE-54025161B16E}" srcOrd="1" destOrd="0" parTransId="{D8CEFAA1-B96D-466A-8593-F7335E9DF14B}" sibTransId="{2D1B6608-F451-49CC-907A-7151F2BE458C}"/>
    <dgm:cxn modelId="{20580C71-901E-4402-9A03-34F1C0806CCD}" srcId="{D0C6D902-40CE-4089-A3D8-486068878D22}" destId="{54321E69-F477-4E61-8F1E-F6B189EFDF7D}" srcOrd="0" destOrd="0" parTransId="{57C5F502-B5DE-4B75-8392-FACE2A8410C8}" sibTransId="{12BEC9D1-1F20-400E-A26A-A7C1685FC460}"/>
    <dgm:cxn modelId="{DB36B7EE-8735-491F-B286-15FB4ECEF978}" srcId="{52159FDD-BB4D-43FA-8720-C05A407A47F5}" destId="{A1CC2165-9AD7-49F8-A03F-2A9B91DD9523}" srcOrd="3" destOrd="0" parTransId="{0095FACE-3342-4F90-807F-B243222F1180}" sibTransId="{EA057EAB-564A-47F6-AAFF-C71E3372E344}"/>
    <dgm:cxn modelId="{307C6596-19CF-48D6-BED6-F7099F0B7228}" srcId="{8BB58D5B-8E52-4F8B-8ECA-A73FEC5C6A04}" destId="{8B08CE12-8B41-4D4E-AB8E-BBE1FEBB83A0}" srcOrd="0" destOrd="0" parTransId="{5799ED17-A049-4918-810C-4F4BECF51B38}" sibTransId="{E5D3F769-CA20-4F33-9A3A-E77B3CA88444}"/>
    <dgm:cxn modelId="{A9C9A11C-AD9D-4225-BDCD-F28C380C2E1B}" srcId="{A1CC2165-9AD7-49F8-A03F-2A9B91DD9523}" destId="{7B976E8F-C629-4EC8-B864-8F8459BC1148}" srcOrd="1" destOrd="0" parTransId="{29332DA5-9F07-4E1E-8618-912A0F277289}" sibTransId="{AE3634C8-6F3B-4F8D-9401-0DBBE8A43FA7}"/>
    <dgm:cxn modelId="{BE3E4710-9F74-48EA-AF10-88B07CAB310A}" srcId="{A1CC2165-9AD7-49F8-A03F-2A9B91DD9523}" destId="{845E94E5-8DDE-4AF0-B5E0-20CC4704A6EE}" srcOrd="2" destOrd="0" parTransId="{48703F60-14B1-41E3-A343-E659FC29B7AB}" sibTransId="{701B4D96-118B-42B8-8D10-70DCB11C6184}"/>
    <dgm:cxn modelId="{1E7EDE9F-3980-4815-A597-707CDB2C887F}" type="presOf" srcId="{7B976E8F-C629-4EC8-B864-8F8459BC1148}" destId="{87F03A2F-EB32-48D0-898B-FB54AC4E1D0F}" srcOrd="0" destOrd="2" presId="urn:microsoft.com/office/officeart/2005/8/layout/default"/>
    <dgm:cxn modelId="{AA3C594C-E3D7-4F72-80D3-A5F179BF045C}" type="presOf" srcId="{93062412-1EF6-439E-AC25-655DB478496A}" destId="{87F03A2F-EB32-48D0-898B-FB54AC4E1D0F}" srcOrd="0" destOrd="1" presId="urn:microsoft.com/office/officeart/2005/8/layout/default"/>
    <dgm:cxn modelId="{45E15314-7871-4FB4-9F5C-6C3A20EC4762}" type="presOf" srcId="{D0C6D902-40CE-4089-A3D8-486068878D22}" destId="{C595649F-41BA-4DBB-99A7-0E92142BA81E}" srcOrd="0" destOrd="0" presId="urn:microsoft.com/office/officeart/2005/8/layout/default"/>
    <dgm:cxn modelId="{6B9C77CB-E350-4312-AD4D-759F2C587CF3}" type="presOf" srcId="{8BB58D5B-8E52-4F8B-8ECA-A73FEC5C6A04}" destId="{20C4BA63-4ADA-4589-9999-F132ECC26F9F}" srcOrd="0" destOrd="0" presId="urn:microsoft.com/office/officeart/2005/8/layout/default"/>
    <dgm:cxn modelId="{FD1BF74F-88B8-48A3-94F7-B7E0EE6FF8D6}" type="presOf" srcId="{C17054BF-F90D-43CA-84FE-E072B1849882}" destId="{F1AD967B-FFEA-406D-B012-829B01807EC8}" srcOrd="0" destOrd="2" presId="urn:microsoft.com/office/officeart/2005/8/layout/default"/>
    <dgm:cxn modelId="{A90A3D5E-A875-48FF-8B73-1B6BA1B8E75D}" srcId="{52159FDD-BB4D-43FA-8720-C05A407A47F5}" destId="{8BB58D5B-8E52-4F8B-8ECA-A73FEC5C6A04}" srcOrd="2" destOrd="0" parTransId="{7D9B428B-8221-4632-85E4-894ADF9A584B}" sibTransId="{2B8F5790-F61C-46BE-8AC0-BEB22711A326}"/>
    <dgm:cxn modelId="{B855DAB9-85C1-4E8C-81CC-6A1597EAED12}" srcId="{8BB58D5B-8E52-4F8B-8ECA-A73FEC5C6A04}" destId="{B54AC6EC-8639-4AC9-93BF-86AE77E99753}" srcOrd="1" destOrd="0" parTransId="{D2B09954-FB8E-4A61-BC0C-B2CECDDC19D0}" sibTransId="{DE72E022-63F8-434F-B583-FFF4C6ECA437}"/>
    <dgm:cxn modelId="{473DCE2A-B229-4709-9BF3-BCDE2F9F04DD}" type="presOf" srcId="{845E94E5-8DDE-4AF0-B5E0-20CC4704A6EE}" destId="{87F03A2F-EB32-48D0-898B-FB54AC4E1D0F}" srcOrd="0" destOrd="3" presId="urn:microsoft.com/office/officeart/2005/8/layout/default"/>
    <dgm:cxn modelId="{428ACDB5-480E-427F-94C1-4E8924F016C7}" type="presParOf" srcId="{C29EA203-F29B-496A-A860-07F58E861460}" destId="{C595649F-41BA-4DBB-99A7-0E92142BA81E}" srcOrd="0" destOrd="0" presId="urn:microsoft.com/office/officeart/2005/8/layout/default"/>
    <dgm:cxn modelId="{0ECB9164-7A87-411B-8179-17BBBA7CB7BA}" type="presParOf" srcId="{C29EA203-F29B-496A-A860-07F58E861460}" destId="{0C6B9FCE-6F28-471D-BCA3-BFD2B87C0C17}" srcOrd="1" destOrd="0" presId="urn:microsoft.com/office/officeart/2005/8/layout/default"/>
    <dgm:cxn modelId="{B3C0796A-7079-4986-90F4-80552B0967B2}" type="presParOf" srcId="{C29EA203-F29B-496A-A860-07F58E861460}" destId="{F1AD967B-FFEA-406D-B012-829B01807EC8}" srcOrd="2" destOrd="0" presId="urn:microsoft.com/office/officeart/2005/8/layout/default"/>
    <dgm:cxn modelId="{4A5D5DCF-C25D-41FA-8DB1-E0CD107FA49D}" type="presParOf" srcId="{C29EA203-F29B-496A-A860-07F58E861460}" destId="{99EE74CD-F832-497B-8C64-DEB2408CDFED}" srcOrd="3" destOrd="0" presId="urn:microsoft.com/office/officeart/2005/8/layout/default"/>
    <dgm:cxn modelId="{A8D529B1-55CA-4306-862B-94236726F53E}" type="presParOf" srcId="{C29EA203-F29B-496A-A860-07F58E861460}" destId="{20C4BA63-4ADA-4589-9999-F132ECC26F9F}" srcOrd="4" destOrd="0" presId="urn:microsoft.com/office/officeart/2005/8/layout/default"/>
    <dgm:cxn modelId="{7E832BFD-AAD7-41FC-8983-309B0E5FF29A}" type="presParOf" srcId="{C29EA203-F29B-496A-A860-07F58E861460}" destId="{77F63C2B-1767-4BDE-A975-B832952206FF}" srcOrd="5" destOrd="0" presId="urn:microsoft.com/office/officeart/2005/8/layout/default"/>
    <dgm:cxn modelId="{4556C73A-B679-4E49-A506-DF46906F973B}" type="presParOf" srcId="{C29EA203-F29B-496A-A860-07F58E861460}" destId="{87F03A2F-EB32-48D0-898B-FB54AC4E1D0F}"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31738-537D-45BD-9129-636A4CA63AF7}">
      <dsp:nvSpPr>
        <dsp:cNvPr id="0" name=""/>
        <dsp:cNvSpPr/>
      </dsp:nvSpPr>
      <dsp:spPr>
        <a:xfrm>
          <a:off x="0" y="0"/>
          <a:ext cx="8686800" cy="2400299"/>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48DBAC-B83B-4945-AAC0-9BEFFD1A1D0A}">
      <dsp:nvSpPr>
        <dsp:cNvPr id="0" name=""/>
        <dsp:cNvSpPr/>
      </dsp:nvSpPr>
      <dsp:spPr>
        <a:xfrm>
          <a:off x="260604" y="380996"/>
          <a:ext cx="2551747" cy="1638307"/>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FD42A1-83B3-48AF-9156-58D7145E3DDD}">
      <dsp:nvSpPr>
        <dsp:cNvPr id="0" name=""/>
        <dsp:cNvSpPr/>
      </dsp:nvSpPr>
      <dsp:spPr>
        <a:xfrm rot="10800000">
          <a:off x="260604" y="2400299"/>
          <a:ext cx="2551747" cy="2933700"/>
        </a:xfrm>
        <a:prstGeom prst="round2SameRect">
          <a:avLst>
            <a:gd name="adj1" fmla="val 10500"/>
            <a:gd name="adj2" fmla="val 0"/>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t" anchorCtr="0">
          <a:noAutofit/>
        </a:bodyPr>
        <a:lstStyle/>
        <a:p>
          <a:pPr lvl="0" algn="ctr" defTabSz="1511300">
            <a:lnSpc>
              <a:spcPct val="90000"/>
            </a:lnSpc>
            <a:spcBef>
              <a:spcPct val="0"/>
            </a:spcBef>
            <a:spcAft>
              <a:spcPct val="35000"/>
            </a:spcAft>
          </a:pPr>
          <a:r>
            <a:rPr lang="en-US" sz="3400" kern="1200" dirty="0" smtClean="0"/>
            <a:t>Customer</a:t>
          </a:r>
        </a:p>
        <a:p>
          <a:pPr lvl="0" algn="ctr" defTabSz="1511300">
            <a:lnSpc>
              <a:spcPct val="90000"/>
            </a:lnSpc>
            <a:spcBef>
              <a:spcPct val="0"/>
            </a:spcBef>
            <a:spcAft>
              <a:spcPct val="35000"/>
            </a:spcAft>
          </a:pPr>
          <a:r>
            <a:rPr lang="en-US" sz="1400" kern="1200" dirty="0" smtClean="0"/>
            <a:t>~42,000 participants</a:t>
          </a:r>
        </a:p>
        <a:p>
          <a:pPr lvl="0" algn="ctr" defTabSz="1511300">
            <a:lnSpc>
              <a:spcPct val="90000"/>
            </a:lnSpc>
            <a:spcBef>
              <a:spcPct val="0"/>
            </a:spcBef>
            <a:spcAft>
              <a:spcPct val="35000"/>
            </a:spcAft>
          </a:pPr>
          <a:r>
            <a:rPr lang="en-US" sz="1400" kern="1200" dirty="0" smtClean="0"/>
            <a:t>~41,000 residential</a:t>
          </a:r>
        </a:p>
        <a:p>
          <a:pPr lvl="0" algn="ctr" defTabSz="1511300">
            <a:lnSpc>
              <a:spcPct val="90000"/>
            </a:lnSpc>
            <a:spcBef>
              <a:spcPct val="0"/>
            </a:spcBef>
            <a:spcAft>
              <a:spcPct val="35000"/>
            </a:spcAft>
          </a:pPr>
          <a:r>
            <a:rPr lang="en-US" sz="1400" kern="1200" dirty="0" smtClean="0"/>
            <a:t>~700 business</a:t>
          </a:r>
        </a:p>
        <a:p>
          <a:pPr lvl="0" algn="ctr" defTabSz="1511300">
            <a:lnSpc>
              <a:spcPct val="90000"/>
            </a:lnSpc>
            <a:spcBef>
              <a:spcPct val="0"/>
            </a:spcBef>
            <a:spcAft>
              <a:spcPct val="35000"/>
            </a:spcAft>
          </a:pPr>
          <a:endParaRPr lang="en-US" sz="1400" kern="1200" dirty="0" smtClean="0"/>
        </a:p>
        <a:p>
          <a:pPr lvl="0" algn="ctr" defTabSz="1511300">
            <a:lnSpc>
              <a:spcPct val="90000"/>
            </a:lnSpc>
            <a:spcBef>
              <a:spcPct val="0"/>
            </a:spcBef>
            <a:spcAft>
              <a:spcPct val="35000"/>
            </a:spcAft>
          </a:pPr>
          <a:r>
            <a:rPr lang="en-US" sz="1400" kern="1200" dirty="0" smtClean="0"/>
            <a:t>Plan for </a:t>
          </a:r>
          <a:r>
            <a:rPr lang="en-US" sz="1400" kern="1200" dirty="0" err="1" smtClean="0"/>
            <a:t>Windsource</a:t>
          </a:r>
          <a:r>
            <a:rPr lang="en-US" sz="1400" kern="1200" dirty="0" smtClean="0"/>
            <a:t> survey this summer</a:t>
          </a:r>
          <a:endParaRPr lang="en-US" sz="1000" kern="1200" dirty="0"/>
        </a:p>
      </dsp:txBody>
      <dsp:txXfrm rot="10800000">
        <a:off x="339079" y="2400299"/>
        <a:ext cx="2394797" cy="2855225"/>
      </dsp:txXfrm>
    </dsp:sp>
    <dsp:sp modelId="{862A48CA-0CDF-4F5E-9A80-CE75DC26836B}">
      <dsp:nvSpPr>
        <dsp:cNvPr id="0" name=""/>
        <dsp:cNvSpPr/>
      </dsp:nvSpPr>
      <dsp:spPr>
        <a:xfrm>
          <a:off x="3067526" y="320040"/>
          <a:ext cx="2551747" cy="1760220"/>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2D9BEE-3D5B-4AAF-BE17-2C8D9158A5C1}">
      <dsp:nvSpPr>
        <dsp:cNvPr id="0" name=""/>
        <dsp:cNvSpPr/>
      </dsp:nvSpPr>
      <dsp:spPr>
        <a:xfrm rot="10800000">
          <a:off x="3067526" y="2400299"/>
          <a:ext cx="2551747" cy="2933700"/>
        </a:xfrm>
        <a:prstGeom prst="round2SameRect">
          <a:avLst>
            <a:gd name="adj1" fmla="val 10500"/>
            <a:gd name="adj2" fmla="val 0"/>
          </a:avLst>
        </a:prstGeom>
        <a:solidFill>
          <a:schemeClr val="accent1">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t" anchorCtr="0">
          <a:noAutofit/>
        </a:bodyPr>
        <a:lstStyle/>
        <a:p>
          <a:pPr lvl="0" algn="ctr" defTabSz="1511300">
            <a:lnSpc>
              <a:spcPct val="90000"/>
            </a:lnSpc>
            <a:spcBef>
              <a:spcPct val="0"/>
            </a:spcBef>
            <a:spcAft>
              <a:spcPct val="35000"/>
            </a:spcAft>
          </a:pPr>
          <a:r>
            <a:rPr lang="en-US" sz="3400" kern="1200" dirty="0" smtClean="0"/>
            <a:t>Resource</a:t>
          </a:r>
        </a:p>
        <a:p>
          <a:pPr lvl="0" algn="ctr" defTabSz="1511300">
            <a:lnSpc>
              <a:spcPct val="90000"/>
            </a:lnSpc>
            <a:spcBef>
              <a:spcPct val="0"/>
            </a:spcBef>
            <a:spcAft>
              <a:spcPct val="35000"/>
            </a:spcAft>
          </a:pPr>
          <a:r>
            <a:rPr lang="en-US" sz="1400" kern="1200" dirty="0" smtClean="0"/>
            <a:t>New Wind</a:t>
          </a:r>
        </a:p>
        <a:p>
          <a:pPr lvl="0" algn="ctr" defTabSz="1511300">
            <a:lnSpc>
              <a:spcPct val="90000"/>
            </a:lnSpc>
            <a:spcBef>
              <a:spcPct val="0"/>
            </a:spcBef>
            <a:spcAft>
              <a:spcPct val="35000"/>
            </a:spcAft>
          </a:pPr>
          <a:r>
            <a:rPr lang="en-US" sz="1400" kern="1200" dirty="0" smtClean="0"/>
            <a:t>Old Wind</a:t>
          </a:r>
        </a:p>
        <a:p>
          <a:pPr lvl="0" algn="ctr" defTabSz="1511300">
            <a:lnSpc>
              <a:spcPct val="90000"/>
            </a:lnSpc>
            <a:spcBef>
              <a:spcPct val="0"/>
            </a:spcBef>
            <a:spcAft>
              <a:spcPct val="35000"/>
            </a:spcAft>
          </a:pPr>
          <a:r>
            <a:rPr lang="en-US" sz="1400" kern="1200" dirty="0" smtClean="0"/>
            <a:t>New Solar</a:t>
          </a:r>
        </a:p>
        <a:p>
          <a:pPr lvl="0" algn="ctr" defTabSz="1511300">
            <a:lnSpc>
              <a:spcPct val="90000"/>
            </a:lnSpc>
            <a:spcBef>
              <a:spcPct val="0"/>
            </a:spcBef>
            <a:spcAft>
              <a:spcPct val="35000"/>
            </a:spcAft>
          </a:pPr>
          <a:r>
            <a:rPr lang="en-US" sz="1400" kern="1200" dirty="0" smtClean="0"/>
            <a:t>Blended wind + solar </a:t>
          </a:r>
        </a:p>
        <a:p>
          <a:pPr lvl="0" algn="ctr" defTabSz="1511300">
            <a:lnSpc>
              <a:spcPct val="90000"/>
            </a:lnSpc>
            <a:spcBef>
              <a:spcPct val="0"/>
            </a:spcBef>
            <a:spcAft>
              <a:spcPct val="35000"/>
            </a:spcAft>
          </a:pPr>
          <a:endParaRPr lang="en-US" sz="900" kern="1200" dirty="0"/>
        </a:p>
      </dsp:txBody>
      <dsp:txXfrm rot="10800000">
        <a:off x="3146001" y="2400299"/>
        <a:ext cx="2394797" cy="2855225"/>
      </dsp:txXfrm>
    </dsp:sp>
    <dsp:sp modelId="{24A0E986-B2BC-41E3-81F1-DE20CA64C7B7}">
      <dsp:nvSpPr>
        <dsp:cNvPr id="0" name=""/>
        <dsp:cNvSpPr/>
      </dsp:nvSpPr>
      <dsp:spPr>
        <a:xfrm>
          <a:off x="5874448" y="320040"/>
          <a:ext cx="2551747" cy="1760220"/>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FBF981-CAE9-49A8-A606-9AAE813A4746}">
      <dsp:nvSpPr>
        <dsp:cNvPr id="0" name=""/>
        <dsp:cNvSpPr/>
      </dsp:nvSpPr>
      <dsp:spPr>
        <a:xfrm rot="10800000">
          <a:off x="5874448" y="2400299"/>
          <a:ext cx="2551747" cy="2933700"/>
        </a:xfrm>
        <a:prstGeom prst="round2SameRect">
          <a:avLst>
            <a:gd name="adj1" fmla="val 10500"/>
            <a:gd name="adj2" fmla="val 0"/>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t" anchorCtr="0">
          <a:noAutofit/>
        </a:bodyPr>
        <a:lstStyle/>
        <a:p>
          <a:pPr lvl="0" algn="ctr" defTabSz="1511300">
            <a:lnSpc>
              <a:spcPct val="90000"/>
            </a:lnSpc>
            <a:spcBef>
              <a:spcPct val="0"/>
            </a:spcBef>
            <a:spcAft>
              <a:spcPct val="35000"/>
            </a:spcAft>
          </a:pPr>
          <a:r>
            <a:rPr lang="en-US" sz="3400" kern="1200" dirty="0" smtClean="0"/>
            <a:t>Economics</a:t>
          </a:r>
        </a:p>
        <a:p>
          <a:pPr lvl="0" algn="ctr" defTabSz="1511300">
            <a:lnSpc>
              <a:spcPct val="90000"/>
            </a:lnSpc>
            <a:spcBef>
              <a:spcPct val="0"/>
            </a:spcBef>
            <a:spcAft>
              <a:spcPct val="35000"/>
            </a:spcAft>
          </a:pPr>
          <a:r>
            <a:rPr lang="en-US" sz="1600" kern="1200" dirty="0" smtClean="0"/>
            <a:t>Wind prices are lower than solar but the Capacity Credit will also be much lower</a:t>
          </a:r>
          <a:endParaRPr lang="en-US" sz="1600" kern="1200" dirty="0"/>
        </a:p>
      </dsp:txBody>
      <dsp:txXfrm rot="10800000">
        <a:off x="5952923" y="2400299"/>
        <a:ext cx="2394797" cy="28552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5649F-41BA-4DBB-99A7-0E92142BA81E}">
      <dsp:nvSpPr>
        <dsp:cNvPr id="0" name=""/>
        <dsp:cNvSpPr/>
      </dsp:nvSpPr>
      <dsp:spPr>
        <a:xfrm>
          <a:off x="2656" y="167833"/>
          <a:ext cx="2107555" cy="12645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b="1" u="sng" kern="1200" dirty="0" smtClean="0"/>
            <a:t>Colorado Energy Plan</a:t>
          </a:r>
          <a:endParaRPr lang="en-US" sz="1400" b="1" u="sng" kern="1200" dirty="0"/>
        </a:p>
        <a:p>
          <a:pPr marL="57150" lvl="1" indent="-57150" algn="l" defTabSz="488950">
            <a:lnSpc>
              <a:spcPct val="90000"/>
            </a:lnSpc>
            <a:spcBef>
              <a:spcPct val="0"/>
            </a:spcBef>
            <a:spcAft>
              <a:spcPct val="15000"/>
            </a:spcAft>
            <a:buChar char="••"/>
          </a:pPr>
          <a:r>
            <a:rPr lang="en-US" sz="1100" kern="1200" dirty="0" smtClean="0">
              <a:solidFill>
                <a:schemeClr val="bg1"/>
              </a:solidFill>
            </a:rPr>
            <a:t>Up to 1,100 MW capacity need driven by early retirement of Comanche 1 &amp; 2</a:t>
          </a:r>
          <a:endParaRPr lang="en-US" sz="1100" kern="1200" dirty="0">
            <a:solidFill>
              <a:schemeClr val="bg1"/>
            </a:solidFill>
          </a:endParaRPr>
        </a:p>
        <a:p>
          <a:pPr marL="57150" lvl="1" indent="-57150" algn="l" defTabSz="488950">
            <a:lnSpc>
              <a:spcPct val="90000"/>
            </a:lnSpc>
            <a:spcBef>
              <a:spcPct val="0"/>
            </a:spcBef>
            <a:spcAft>
              <a:spcPct val="15000"/>
            </a:spcAft>
            <a:buChar char="••"/>
          </a:pPr>
          <a:r>
            <a:rPr lang="en-US" sz="1100" kern="1200" dirty="0" smtClean="0"/>
            <a:t>27% renewable utility ownership</a:t>
          </a:r>
          <a:endParaRPr lang="en-US" sz="1100" kern="1200" dirty="0"/>
        </a:p>
      </dsp:txBody>
      <dsp:txXfrm>
        <a:off x="2656" y="167833"/>
        <a:ext cx="2107555" cy="1264533"/>
      </dsp:txXfrm>
    </dsp:sp>
    <dsp:sp modelId="{F1AD967B-FFEA-406D-B012-829B01807EC8}">
      <dsp:nvSpPr>
        <dsp:cNvPr id="0" name=""/>
        <dsp:cNvSpPr/>
      </dsp:nvSpPr>
      <dsp:spPr>
        <a:xfrm>
          <a:off x="2320967" y="167833"/>
          <a:ext cx="2107555" cy="12645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b="1" u="sng" kern="1200" dirty="0" smtClean="0"/>
            <a:t>Customer</a:t>
          </a:r>
          <a:endParaRPr lang="en-US" sz="1400" b="1" u="sng" kern="1200" dirty="0"/>
        </a:p>
        <a:p>
          <a:pPr marL="57150" lvl="1" indent="-57150" algn="l" defTabSz="488950">
            <a:lnSpc>
              <a:spcPct val="90000"/>
            </a:lnSpc>
            <a:spcBef>
              <a:spcPct val="0"/>
            </a:spcBef>
            <a:spcAft>
              <a:spcPct val="15000"/>
            </a:spcAft>
            <a:buChar char="••"/>
          </a:pPr>
          <a:r>
            <a:rPr lang="en-US" sz="1100" kern="1200" dirty="0" smtClean="0"/>
            <a:t>Expected total cost is $215M in customer savings</a:t>
          </a:r>
          <a:endParaRPr lang="en-US" sz="1100" kern="1200" dirty="0"/>
        </a:p>
        <a:p>
          <a:pPr marL="57150" lvl="1" indent="-57150" algn="l" defTabSz="488950">
            <a:lnSpc>
              <a:spcPct val="90000"/>
            </a:lnSpc>
            <a:spcBef>
              <a:spcPct val="0"/>
            </a:spcBef>
            <a:spcAft>
              <a:spcPct val="15000"/>
            </a:spcAft>
            <a:buChar char="••"/>
          </a:pPr>
          <a:r>
            <a:rPr lang="en-US" sz="1100" kern="1200" dirty="0" smtClean="0"/>
            <a:t>Fuel hedge benefit</a:t>
          </a:r>
          <a:endParaRPr lang="en-US" sz="1100" kern="1200" dirty="0"/>
        </a:p>
      </dsp:txBody>
      <dsp:txXfrm>
        <a:off x="2320967" y="167833"/>
        <a:ext cx="2107555" cy="1264533"/>
      </dsp:txXfrm>
    </dsp:sp>
    <dsp:sp modelId="{20C4BA63-4ADA-4589-9999-F132ECC26F9F}">
      <dsp:nvSpPr>
        <dsp:cNvPr id="0" name=""/>
        <dsp:cNvSpPr/>
      </dsp:nvSpPr>
      <dsp:spPr>
        <a:xfrm>
          <a:off x="4639277" y="167833"/>
          <a:ext cx="2107555" cy="12645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b="1" u="sng" kern="1200" dirty="0" smtClean="0"/>
            <a:t>Economics</a:t>
          </a:r>
          <a:endParaRPr lang="en-US" sz="1400" b="1" u="sng" kern="1200" dirty="0"/>
        </a:p>
        <a:p>
          <a:pPr marL="57150" lvl="1" indent="-57150" algn="l" defTabSz="488950">
            <a:lnSpc>
              <a:spcPct val="90000"/>
            </a:lnSpc>
            <a:spcBef>
              <a:spcPct val="0"/>
            </a:spcBef>
            <a:spcAft>
              <a:spcPct val="15000"/>
            </a:spcAft>
            <a:buChar char="••"/>
          </a:pPr>
          <a:r>
            <a:rPr lang="en-US" sz="1100" kern="1200" dirty="0" smtClean="0"/>
            <a:t>~$2.5B total investment</a:t>
          </a:r>
          <a:endParaRPr lang="en-US" sz="1100" kern="1200" dirty="0"/>
        </a:p>
        <a:p>
          <a:pPr marL="57150" lvl="1" indent="-57150" algn="l" defTabSz="488950">
            <a:lnSpc>
              <a:spcPct val="90000"/>
            </a:lnSpc>
            <a:spcBef>
              <a:spcPct val="0"/>
            </a:spcBef>
            <a:spcAft>
              <a:spcPct val="15000"/>
            </a:spcAft>
            <a:buChar char="••"/>
          </a:pPr>
          <a:r>
            <a:rPr lang="en-US" sz="1100" kern="1200" dirty="0" smtClean="0"/>
            <a:t>Across eight counties in Colorado</a:t>
          </a:r>
          <a:endParaRPr lang="en-US" sz="1100" kern="1200" dirty="0"/>
        </a:p>
      </dsp:txBody>
      <dsp:txXfrm>
        <a:off x="4639277" y="167833"/>
        <a:ext cx="2107555" cy="1264533"/>
      </dsp:txXfrm>
    </dsp:sp>
    <dsp:sp modelId="{87F03A2F-EB32-48D0-898B-FB54AC4E1D0F}">
      <dsp:nvSpPr>
        <dsp:cNvPr id="0" name=""/>
        <dsp:cNvSpPr/>
      </dsp:nvSpPr>
      <dsp:spPr>
        <a:xfrm>
          <a:off x="6957588" y="167833"/>
          <a:ext cx="2107555" cy="12645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b="1" u="sng" kern="1200" dirty="0" smtClean="0"/>
            <a:t>Environment</a:t>
          </a:r>
          <a:endParaRPr lang="en-US" sz="1400" b="1" u="sng" kern="1200" dirty="0"/>
        </a:p>
        <a:p>
          <a:pPr marL="57150" lvl="1" indent="-57150" algn="l" defTabSz="488950">
            <a:lnSpc>
              <a:spcPct val="90000"/>
            </a:lnSpc>
            <a:spcBef>
              <a:spcPct val="0"/>
            </a:spcBef>
            <a:spcAft>
              <a:spcPct val="15000"/>
            </a:spcAft>
            <a:buChar char="••"/>
          </a:pPr>
          <a:r>
            <a:rPr lang="en-US" sz="1100" kern="1200" dirty="0" smtClean="0"/>
            <a:t>~55% Renewables by 2026</a:t>
          </a:r>
          <a:endParaRPr lang="en-US" sz="1100" kern="1200" dirty="0"/>
        </a:p>
        <a:p>
          <a:pPr marL="57150" lvl="1" indent="-57150" algn="l" defTabSz="488950">
            <a:lnSpc>
              <a:spcPct val="90000"/>
            </a:lnSpc>
            <a:spcBef>
              <a:spcPct val="0"/>
            </a:spcBef>
            <a:spcAft>
              <a:spcPct val="15000"/>
            </a:spcAft>
            <a:buChar char="••"/>
          </a:pPr>
          <a:r>
            <a:rPr lang="en-US" sz="1100" kern="1200" dirty="0" smtClean="0"/>
            <a:t>~60% reduction from 2005 CO</a:t>
          </a:r>
          <a:r>
            <a:rPr lang="en-US" sz="1100" kern="1200" baseline="30000" dirty="0" smtClean="0"/>
            <a:t>2</a:t>
          </a:r>
          <a:endParaRPr lang="en-US" sz="1100" kern="1200" dirty="0"/>
        </a:p>
        <a:p>
          <a:pPr marL="57150" lvl="1" indent="-57150" algn="l" defTabSz="488950">
            <a:lnSpc>
              <a:spcPct val="90000"/>
            </a:lnSpc>
            <a:spcBef>
              <a:spcPct val="0"/>
            </a:spcBef>
            <a:spcAft>
              <a:spcPct val="15000"/>
            </a:spcAft>
            <a:buChar char="••"/>
          </a:pPr>
          <a:r>
            <a:rPr lang="en-US" sz="1100" kern="1200" dirty="0" smtClean="0"/>
            <a:t>~90% reduction from 2005 NOx and SO</a:t>
          </a:r>
          <a:r>
            <a:rPr lang="en-US" sz="1100" kern="1200" baseline="30000" dirty="0" smtClean="0"/>
            <a:t>2</a:t>
          </a:r>
          <a:endParaRPr lang="en-US" sz="1100" kern="1200" dirty="0"/>
        </a:p>
      </dsp:txBody>
      <dsp:txXfrm>
        <a:off x="6957588" y="167833"/>
        <a:ext cx="2107555" cy="1264533"/>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6F1183D-9F66-4691-AABB-1CB422A3E165}" type="datetimeFigureOut">
              <a:rPr lang="en-US" smtClean="0"/>
              <a:t>6/14/2018</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F649FB6E-7116-44DA-9184-02E5E6C99C52}" type="slidenum">
              <a:rPr lang="en-US" smtClean="0"/>
              <a:t>‹#›</a:t>
            </a:fld>
            <a:endParaRPr lang="en-US"/>
          </a:p>
        </p:txBody>
      </p:sp>
    </p:spTree>
    <p:extLst>
      <p:ext uri="{BB962C8B-B14F-4D97-AF65-F5344CB8AC3E}">
        <p14:creationId xmlns:p14="http://schemas.microsoft.com/office/powerpoint/2010/main" val="2041915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D4E706A-5310-4F58-816D-B9663BDF1DF7}" type="datetimeFigureOut">
              <a:rPr lang="en-US" smtClean="0"/>
              <a:t>6/14/2018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3414010-A5E8-40F7-B610-FD89FDCD82F1}" type="slidenum">
              <a:rPr lang="en-US" smtClean="0"/>
              <a:t>‹#›</a:t>
            </a:fld>
            <a:endParaRPr lang="en-US"/>
          </a:p>
        </p:txBody>
      </p:sp>
    </p:spTree>
    <p:extLst>
      <p:ext uri="{BB962C8B-B14F-4D97-AF65-F5344CB8AC3E}">
        <p14:creationId xmlns:p14="http://schemas.microsoft.com/office/powerpoint/2010/main" val="2882011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1</a:t>
            </a:fld>
            <a:endParaRPr lang="en-US"/>
          </a:p>
        </p:txBody>
      </p:sp>
    </p:spTree>
    <p:extLst>
      <p:ext uri="{BB962C8B-B14F-4D97-AF65-F5344CB8AC3E}">
        <p14:creationId xmlns:p14="http://schemas.microsoft.com/office/powerpoint/2010/main" val="391112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2</a:t>
            </a:fld>
            <a:endParaRPr lang="en-US"/>
          </a:p>
        </p:txBody>
      </p:sp>
    </p:spTree>
    <p:extLst>
      <p:ext uri="{BB962C8B-B14F-4D97-AF65-F5344CB8AC3E}">
        <p14:creationId xmlns:p14="http://schemas.microsoft.com/office/powerpoint/2010/main" val="3842938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3</a:t>
            </a:fld>
            <a:endParaRPr lang="en-US"/>
          </a:p>
        </p:txBody>
      </p:sp>
    </p:spTree>
    <p:extLst>
      <p:ext uri="{BB962C8B-B14F-4D97-AF65-F5344CB8AC3E}">
        <p14:creationId xmlns:p14="http://schemas.microsoft.com/office/powerpoint/2010/main" val="2746448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More</a:t>
            </a:r>
            <a:r>
              <a:rPr lang="en-US" sz="1200" baseline="0" dirty="0" smtClean="0"/>
              <a:t> details on website</a:t>
            </a:r>
            <a:endParaRPr lang="en-US" sz="1000" dirty="0" smtClean="0"/>
          </a:p>
        </p:txBody>
      </p:sp>
      <p:sp>
        <p:nvSpPr>
          <p:cNvPr id="4" name="Slide Number Placeholder 3"/>
          <p:cNvSpPr>
            <a:spLocks noGrp="1"/>
          </p:cNvSpPr>
          <p:nvPr>
            <p:ph type="sldNum" sz="quarter" idx="10"/>
          </p:nvPr>
        </p:nvSpPr>
        <p:spPr/>
        <p:txBody>
          <a:bodyPr/>
          <a:lstStyle/>
          <a:p>
            <a:fld id="{03414010-A5E8-40F7-B610-FD89FDCD82F1}" type="slidenum">
              <a:rPr lang="en-US" smtClean="0"/>
              <a:t>4</a:t>
            </a:fld>
            <a:endParaRPr lang="en-US" dirty="0"/>
          </a:p>
        </p:txBody>
      </p:sp>
    </p:spTree>
    <p:extLst>
      <p:ext uri="{BB962C8B-B14F-4D97-AF65-F5344CB8AC3E}">
        <p14:creationId xmlns:p14="http://schemas.microsoft.com/office/powerpoint/2010/main" val="3454242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2018</a:t>
            </a:r>
            <a:r>
              <a:rPr lang="en-US" baseline="0" dirty="0" smtClean="0"/>
              <a:t> Low-income Pending Stakeholder Agreement /Weighting Decision (Potentially in July)</a:t>
            </a:r>
          </a:p>
          <a:p>
            <a:r>
              <a:rPr lang="en-US" baseline="0" dirty="0" smtClean="0"/>
              <a:t>2018 RFP Later this summer (after the Low-income RFP , potentially in late August)</a:t>
            </a:r>
          </a:p>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5</a:t>
            </a:fld>
            <a:endParaRPr lang="en-US"/>
          </a:p>
        </p:txBody>
      </p:sp>
    </p:spTree>
    <p:extLst>
      <p:ext uri="{BB962C8B-B14F-4D97-AF65-F5344CB8AC3E}">
        <p14:creationId xmlns:p14="http://schemas.microsoft.com/office/powerpoint/2010/main" val="3433967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lumMod val="50000"/>
                  </a:schemeClr>
                </a:solidFill>
              </a:rPr>
              <a:t>Solar*Rewards participation dropped in 2017. But, customer participation continues. Each offering leads to average system size of about 6 kW (roughly 8,500 kWh/year). Count and capacity are relatively interchangeable. </a:t>
            </a:r>
          </a:p>
          <a:p>
            <a:endParaRPr lang="en-US" dirty="0" smtClean="0"/>
          </a:p>
          <a:p>
            <a:endParaRPr lang="en-US" dirty="0" smtClean="0"/>
          </a:p>
          <a:p>
            <a:r>
              <a:rPr lang="en-US" dirty="0" smtClean="0"/>
              <a:t>Net Metering averages</a:t>
            </a:r>
            <a:r>
              <a:rPr lang="en-US" baseline="0" dirty="0" smtClean="0"/>
              <a:t> 5.7 kW</a:t>
            </a:r>
          </a:p>
          <a:p>
            <a:r>
              <a:rPr lang="en-US" baseline="0" dirty="0" smtClean="0"/>
              <a:t>Solar*Rewards average 6.1 kW</a:t>
            </a:r>
          </a:p>
          <a:p>
            <a:r>
              <a:rPr lang="en-US" baseline="0" dirty="0" smtClean="0"/>
              <a:t>PV Watts- 6 kW at 10%, 180% south = 8,630 - http://pvwatts.nrel.gov/pvwatts.php</a:t>
            </a: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6</a:t>
            </a:fld>
            <a:endParaRPr lang="en-US"/>
          </a:p>
        </p:txBody>
      </p:sp>
    </p:spTree>
    <p:extLst>
      <p:ext uri="{BB962C8B-B14F-4D97-AF65-F5344CB8AC3E}">
        <p14:creationId xmlns:p14="http://schemas.microsoft.com/office/powerpoint/2010/main" val="3784862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Open for almost 1 month</a:t>
            </a:r>
            <a:r>
              <a:rPr lang="en-US" baseline="0" dirty="0" smtClean="0"/>
              <a:t>, exactly </a:t>
            </a: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9</a:t>
            </a:fld>
            <a:endParaRPr lang="en-US"/>
          </a:p>
        </p:txBody>
      </p:sp>
    </p:spTree>
    <p:extLst>
      <p:ext uri="{BB962C8B-B14F-4D97-AF65-F5344CB8AC3E}">
        <p14:creationId xmlns:p14="http://schemas.microsoft.com/office/powerpoint/2010/main" val="594314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Open for almost 1 month</a:t>
            </a:r>
            <a:r>
              <a:rPr lang="en-US" baseline="0" dirty="0" smtClean="0"/>
              <a:t>, exactly </a:t>
            </a: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10</a:t>
            </a:fld>
            <a:endParaRPr lang="en-US"/>
          </a:p>
        </p:txBody>
      </p:sp>
    </p:spTree>
    <p:extLst>
      <p:ext uri="{BB962C8B-B14F-4D97-AF65-F5344CB8AC3E}">
        <p14:creationId xmlns:p14="http://schemas.microsoft.com/office/powerpoint/2010/main" val="594314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112.5</a:t>
            </a:r>
            <a:r>
              <a:rPr lang="en-US" baseline="0" dirty="0" smtClean="0"/>
              <a:t> open</a:t>
            </a: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15</a:t>
            </a:fld>
            <a:endParaRPr lang="en-US"/>
          </a:p>
        </p:txBody>
      </p:sp>
    </p:spTree>
    <p:extLst>
      <p:ext uri="{BB962C8B-B14F-4D97-AF65-F5344CB8AC3E}">
        <p14:creationId xmlns:p14="http://schemas.microsoft.com/office/powerpoint/2010/main" val="2143107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16</a:t>
            </a:fld>
            <a:endParaRPr lang="en-US"/>
          </a:p>
        </p:txBody>
      </p:sp>
    </p:spTree>
    <p:extLst>
      <p:ext uri="{BB962C8B-B14F-4D97-AF65-F5344CB8AC3E}">
        <p14:creationId xmlns:p14="http://schemas.microsoft.com/office/powerpoint/2010/main" val="2872392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Previous to 2016, methodology</a:t>
            </a:r>
            <a:r>
              <a:rPr lang="en-US" baseline="0" dirty="0" smtClean="0"/>
              <a:t> was cost-based approach and set the premium at the average of the first 5 years of incremental costs of the addition of the wind to system. Due to PTC and lowered pricing, the thought was the cost based method would result in a very low or possibly negative premium prices. </a:t>
            </a: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22</a:t>
            </a:fld>
            <a:endParaRPr lang="en-US" dirty="0"/>
          </a:p>
        </p:txBody>
      </p:sp>
    </p:spTree>
    <p:extLst>
      <p:ext uri="{BB962C8B-B14F-4D97-AF65-F5344CB8AC3E}">
        <p14:creationId xmlns:p14="http://schemas.microsoft.com/office/powerpoint/2010/main" val="1952682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dirty="0" smtClean="0"/>
              <a:t>187,620 MWh of Sales =</a:t>
            </a:r>
          </a:p>
          <a:p>
            <a:pPr marL="171450" lvl="0" indent="-171450">
              <a:buFont typeface="Arial" panose="020B0604020202020204" pitchFamily="34" charset="0"/>
              <a:buChar char="•"/>
            </a:pPr>
            <a:r>
              <a:rPr lang="en-US" sz="1200" dirty="0" smtClean="0"/>
              <a:t>86 MW Old Wind</a:t>
            </a:r>
          </a:p>
          <a:p>
            <a:pPr marL="171450" lvl="0" indent="-171450">
              <a:buFont typeface="Arial" panose="020B0604020202020204" pitchFamily="34" charset="0"/>
              <a:buChar char="•"/>
            </a:pPr>
            <a:r>
              <a:rPr lang="en-US" sz="1200" dirty="0" smtClean="0"/>
              <a:t>54 MW New Wind</a:t>
            </a:r>
          </a:p>
          <a:p>
            <a:pPr marL="171450" lvl="0" indent="-171450">
              <a:buFont typeface="Arial" panose="020B0604020202020204" pitchFamily="34" charset="0"/>
              <a:buChar char="•"/>
            </a:pPr>
            <a:r>
              <a:rPr lang="en-US" sz="1200" dirty="0" smtClean="0"/>
              <a:t>71 MW New Solar</a:t>
            </a:r>
          </a:p>
          <a:p>
            <a:pPr marL="171450" lvl="0" indent="-171450">
              <a:buFont typeface="Arial" panose="020B0604020202020204" pitchFamily="34" charset="0"/>
              <a:buChar char="•"/>
            </a:pPr>
            <a:r>
              <a:rPr lang="en-US" sz="1200" dirty="0" smtClean="0"/>
              <a:t>18 MW New Solar / 40 MW New Wind (25/75 blend)</a:t>
            </a:r>
          </a:p>
          <a:p>
            <a:endParaRPr lang="en-US" dirty="0" smtClean="0"/>
          </a:p>
          <a:p>
            <a:r>
              <a:rPr lang="en-US" dirty="0" smtClean="0"/>
              <a:t>Scale</a:t>
            </a:r>
            <a:r>
              <a:rPr lang="en-US" baseline="0" dirty="0" smtClean="0"/>
              <a:t> assumes:</a:t>
            </a:r>
          </a:p>
          <a:p>
            <a:pPr marL="171450" indent="-171450">
              <a:buFontTx/>
              <a:buChar char="-"/>
            </a:pPr>
            <a:r>
              <a:rPr lang="en-US" baseline="0" dirty="0" smtClean="0"/>
              <a:t>Old wind CF of 25%</a:t>
            </a:r>
          </a:p>
          <a:p>
            <a:pPr marL="171450" indent="-171450">
              <a:buFontTx/>
              <a:buChar char="-"/>
            </a:pPr>
            <a:r>
              <a:rPr lang="en-US" baseline="0" dirty="0" smtClean="0"/>
              <a:t>New wind CF of 40%</a:t>
            </a:r>
          </a:p>
          <a:p>
            <a:pPr marL="171450" indent="-171450">
              <a:buFontTx/>
              <a:buChar char="-"/>
            </a:pPr>
            <a:r>
              <a:rPr lang="en-US" baseline="0" dirty="0" smtClean="0"/>
              <a:t>New solar CF of 30%</a:t>
            </a: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26</a:t>
            </a:fld>
            <a:endParaRPr lang="en-US" dirty="0"/>
          </a:p>
        </p:txBody>
      </p:sp>
    </p:spTree>
    <p:extLst>
      <p:ext uri="{BB962C8B-B14F-4D97-AF65-F5344CB8AC3E}">
        <p14:creationId xmlns:p14="http://schemas.microsoft.com/office/powerpoint/2010/main" val="558894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28</a:t>
            </a:fld>
            <a:endParaRPr lang="en-US"/>
          </a:p>
        </p:txBody>
      </p:sp>
    </p:spTree>
    <p:extLst>
      <p:ext uri="{BB962C8B-B14F-4D97-AF65-F5344CB8AC3E}">
        <p14:creationId xmlns:p14="http://schemas.microsoft.com/office/powerpoint/2010/main" val="1891158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29</a:t>
            </a:fld>
            <a:endParaRPr lang="en-US"/>
          </a:p>
        </p:txBody>
      </p:sp>
    </p:spTree>
    <p:extLst>
      <p:ext uri="{BB962C8B-B14F-4D97-AF65-F5344CB8AC3E}">
        <p14:creationId xmlns:p14="http://schemas.microsoft.com/office/powerpoint/2010/main" val="2749195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34</a:t>
            </a:fld>
            <a:endParaRPr lang="en-US"/>
          </a:p>
        </p:txBody>
      </p:sp>
    </p:spTree>
    <p:extLst>
      <p:ext uri="{BB962C8B-B14F-4D97-AF65-F5344CB8AC3E}">
        <p14:creationId xmlns:p14="http://schemas.microsoft.com/office/powerpoint/2010/main" val="27697498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35</a:t>
            </a:fld>
            <a:endParaRPr lang="en-US"/>
          </a:p>
        </p:txBody>
      </p:sp>
    </p:spTree>
    <p:extLst>
      <p:ext uri="{BB962C8B-B14F-4D97-AF65-F5344CB8AC3E}">
        <p14:creationId xmlns:p14="http://schemas.microsoft.com/office/powerpoint/2010/main" val="7087613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81000" y="2133600"/>
            <a:ext cx="6019800" cy="685800"/>
          </a:xfrm>
        </p:spPr>
        <p:txBody>
          <a:bodyPr anchor="t"/>
          <a:lstStyle>
            <a:lvl1pPr marL="0" indent="0">
              <a:buNone/>
              <a:defRPr sz="4000">
                <a:solidFill>
                  <a:schemeClr val="bg1"/>
                </a:solidFill>
              </a:defRPr>
            </a:lvl1pPr>
          </a:lstStyle>
          <a:p>
            <a:pPr lvl="0"/>
            <a:r>
              <a:rPr lang="en-US" dirty="0" smtClean="0"/>
              <a:t>Today’s presentation</a:t>
            </a:r>
            <a:endParaRPr lang="en-US" dirty="0"/>
          </a:p>
        </p:txBody>
      </p:sp>
      <p:sp>
        <p:nvSpPr>
          <p:cNvPr id="6" name="Text Placeholder 3"/>
          <p:cNvSpPr>
            <a:spLocks noGrp="1"/>
          </p:cNvSpPr>
          <p:nvPr>
            <p:ph type="body" sz="quarter" idx="11" hasCustomPrompt="1"/>
          </p:nvPr>
        </p:nvSpPr>
        <p:spPr>
          <a:xfrm>
            <a:off x="381000" y="3124200"/>
            <a:ext cx="6019800" cy="685800"/>
          </a:xfrm>
        </p:spPr>
        <p:txBody>
          <a:bodyPr anchor="ctr"/>
          <a:lstStyle>
            <a:lvl1pPr marL="0" indent="0">
              <a:buNone/>
              <a:defRPr sz="3200">
                <a:solidFill>
                  <a:schemeClr val="bg1"/>
                </a:solidFill>
              </a:defRPr>
            </a:lvl1pPr>
          </a:lstStyle>
          <a:p>
            <a:pPr lvl="0"/>
            <a:r>
              <a:rPr lang="en-US" dirty="0" smtClean="0"/>
              <a:t>Subtitle</a:t>
            </a:r>
            <a:endParaRPr lang="en-US" dirty="0"/>
          </a:p>
        </p:txBody>
      </p:sp>
      <p:sp>
        <p:nvSpPr>
          <p:cNvPr id="7" name="Text Placeholder 3"/>
          <p:cNvSpPr>
            <a:spLocks noGrp="1"/>
          </p:cNvSpPr>
          <p:nvPr>
            <p:ph type="body" sz="quarter" idx="12" hasCustomPrompt="1"/>
          </p:nvPr>
        </p:nvSpPr>
        <p:spPr>
          <a:xfrm>
            <a:off x="381000" y="4114800"/>
            <a:ext cx="6019800" cy="685800"/>
          </a:xfrm>
        </p:spPr>
        <p:txBody>
          <a:bodyPr anchor="ctr"/>
          <a:lstStyle>
            <a:lvl1pPr marL="0" indent="0">
              <a:buNone/>
              <a:defRPr sz="2000" b="1">
                <a:solidFill>
                  <a:schemeClr val="bg1"/>
                </a:solidFill>
              </a:defRPr>
            </a:lvl1pPr>
          </a:lstStyle>
          <a:p>
            <a:pPr lvl="0"/>
            <a:r>
              <a:rPr lang="en-US" dirty="0" smtClean="0"/>
              <a:t>DATE</a:t>
            </a:r>
            <a:endParaRPr lang="en-US" dirty="0"/>
          </a:p>
        </p:txBody>
      </p:sp>
      <p:sp>
        <p:nvSpPr>
          <p:cNvPr id="5" name="Slide Number Placeholder 5"/>
          <p:cNvSpPr>
            <a:spLocks noGrp="1"/>
          </p:cNvSpPr>
          <p:nvPr>
            <p:ph type="sldNum" sz="quarter" idx="4"/>
          </p:nvPr>
        </p:nvSpPr>
        <p:spPr>
          <a:xfrm>
            <a:off x="304800" y="6248400"/>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61096438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chemeClr val="tx1">
                  <a:lumMod val="85000"/>
                  <a:lumOff val="15000"/>
                </a:schemeClr>
              </a:buClr>
              <a:buFont typeface="Arial" panose="020B0604020202020204" pitchFamily="34" charset="0"/>
              <a:buChar char="•"/>
              <a:defRPr>
                <a:solidFill>
                  <a:schemeClr val="tx1">
                    <a:lumMod val="75000"/>
                    <a:lumOff val="25000"/>
                  </a:schemeClr>
                </a:solidFill>
              </a:defRPr>
            </a:lvl1pPr>
            <a:lvl2pPr>
              <a:buClr>
                <a:schemeClr val="tx1">
                  <a:lumMod val="85000"/>
                  <a:lumOff val="15000"/>
                </a:schemeClr>
              </a:buClr>
              <a:defRPr>
                <a:solidFill>
                  <a:schemeClr val="tx1">
                    <a:lumMod val="75000"/>
                    <a:lumOff val="25000"/>
                  </a:schemeClr>
                </a:solidFill>
              </a:defRPr>
            </a:lvl2pPr>
            <a:lvl3pPr marL="1084263" indent="-169863">
              <a:buClr>
                <a:schemeClr val="tx1">
                  <a:lumMod val="85000"/>
                  <a:lumOff val="15000"/>
                </a:schemeClr>
              </a:buClr>
              <a:defRPr>
                <a:solidFill>
                  <a:schemeClr val="tx1">
                    <a:lumMod val="75000"/>
                    <a:lumOff val="25000"/>
                  </a:schemeClr>
                </a:solidFill>
              </a:defRPr>
            </a:lvl3pPr>
            <a:lvl4pPr marL="1541463" indent="-169863">
              <a:buClr>
                <a:schemeClr val="tx1">
                  <a:lumMod val="85000"/>
                  <a:lumOff val="15000"/>
                </a:schemeClr>
              </a:buClr>
              <a:defRPr>
                <a:solidFill>
                  <a:schemeClr val="tx1">
                    <a:lumMod val="75000"/>
                    <a:lumOff val="25000"/>
                  </a:schemeClr>
                </a:solidFill>
              </a:defRPr>
            </a:lvl4pPr>
            <a:lvl5pPr marL="1998663" indent="-169863">
              <a:buClr>
                <a:schemeClr val="tx1">
                  <a:lumMod val="85000"/>
                  <a:lumOff val="1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493421"/>
            <a:ext cx="7010400" cy="878179"/>
          </a:xfrm>
          <a:prstGeom prst="rect">
            <a:avLst/>
          </a:prstGeom>
        </p:spPr>
        <p:txBody>
          <a:bodyPr vert="horz" lIns="91440" tIns="45720" rIns="91440" bIns="45720" rtlCol="0" anchor="t">
            <a:noAutofit/>
          </a:bodyPr>
          <a:lstStyle>
            <a:lvl1pPr>
              <a:defRPr sz="3200" b="0" cap="none" baseline="0">
                <a:solidFill>
                  <a:srgbClr val="D81E05"/>
                </a:solidFill>
              </a:defRPr>
            </a:lvl1pPr>
          </a:lstStyle>
          <a:p>
            <a:r>
              <a:rPr lang="en-US" dirty="0" smtClean="0"/>
              <a:t>Click to edit Master title style</a:t>
            </a:r>
            <a:endParaRPr lang="en-US" dirty="0"/>
          </a:p>
        </p:txBody>
      </p:sp>
      <p:sp>
        <p:nvSpPr>
          <p:cNvPr id="4" name="Text Placeholder 3"/>
          <p:cNvSpPr>
            <a:spLocks noGrp="1"/>
          </p:cNvSpPr>
          <p:nvPr>
            <p:ph type="body" sz="quarter" idx="11" hasCustomPrompt="1"/>
          </p:nvPr>
        </p:nvSpPr>
        <p:spPr>
          <a:xfrm>
            <a:off x="1153633" y="21266"/>
            <a:ext cx="5334000" cy="217967"/>
          </a:xfrm>
        </p:spPr>
        <p:txBody>
          <a:bodyPr anchor="ctr"/>
          <a:lstStyle>
            <a:lvl1pPr marL="0" indent="0" algn="r">
              <a:buNone/>
              <a:defRPr sz="1300" b="1">
                <a:solidFill>
                  <a:schemeClr val="bg1"/>
                </a:solidFill>
              </a:defRPr>
            </a:lvl1pPr>
          </a:lstStyle>
          <a:p>
            <a:pPr lvl="0"/>
            <a:r>
              <a:rPr lang="en-US" dirty="0" smtClean="0"/>
              <a:t>Click to add text</a:t>
            </a:r>
          </a:p>
        </p:txBody>
      </p:sp>
      <p:sp>
        <p:nvSpPr>
          <p:cNvPr id="7" name="Slide Number Placeholder 5"/>
          <p:cNvSpPr>
            <a:spLocks noGrp="1"/>
          </p:cNvSpPr>
          <p:nvPr>
            <p:ph type="sldNum" sz="quarter" idx="4"/>
          </p:nvPr>
        </p:nvSpPr>
        <p:spPr>
          <a:xfrm>
            <a:off x="304800" y="6248400"/>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4863529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ext Placeholder 3"/>
          <p:cNvSpPr>
            <a:spLocks noGrp="1"/>
          </p:cNvSpPr>
          <p:nvPr>
            <p:ph type="body" sz="quarter" idx="12" hasCustomPrompt="1"/>
          </p:nvPr>
        </p:nvSpPr>
        <p:spPr>
          <a:xfrm>
            <a:off x="1151965" y="-9537"/>
            <a:ext cx="5334000" cy="217967"/>
          </a:xfrm>
        </p:spPr>
        <p:txBody>
          <a:bodyPr/>
          <a:lstStyle>
            <a:lvl1pPr marL="0" indent="0" algn="r">
              <a:buNone/>
              <a:defRPr sz="1300" b="1">
                <a:solidFill>
                  <a:schemeClr val="bg1"/>
                </a:solidFill>
              </a:defRPr>
            </a:lvl1pPr>
          </a:lstStyle>
          <a:p>
            <a:pPr lvl="0"/>
            <a:r>
              <a:rPr lang="en-US" dirty="0" smtClean="0"/>
              <a:t>Click to add text</a:t>
            </a:r>
          </a:p>
        </p:txBody>
      </p:sp>
      <p:sp>
        <p:nvSpPr>
          <p:cNvPr id="6" name="Slide Number Placeholder 5"/>
          <p:cNvSpPr>
            <a:spLocks noGrp="1"/>
          </p:cNvSpPr>
          <p:nvPr>
            <p:ph type="sldNum" sz="quarter" idx="4"/>
          </p:nvPr>
        </p:nvSpPr>
        <p:spPr>
          <a:xfrm>
            <a:off x="304800" y="6248400"/>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
        <p:nvSpPr>
          <p:cNvPr id="9" name="Rectangle 8"/>
          <p:cNvSpPr/>
          <p:nvPr userDrawn="1"/>
        </p:nvSpPr>
        <p:spPr>
          <a:xfrm>
            <a:off x="0" y="2286000"/>
            <a:ext cx="9144000" cy="2286000"/>
          </a:xfrm>
          <a:prstGeom prst="rect">
            <a:avLst/>
          </a:prstGeom>
          <a:solidFill>
            <a:schemeClr val="accent6">
              <a:lumMod val="40000"/>
              <a:lumOff val="60000"/>
            </a:schemeClr>
          </a:solidFill>
          <a:ln>
            <a:noFill/>
          </a:ln>
          <a:effectLst>
            <a:innerShdw blurRad="381000">
              <a:schemeClr val="tx1">
                <a:lumMod val="75000"/>
                <a:lumOff val="25000"/>
                <a:alpha val="62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Title 1"/>
          <p:cNvSpPr txBox="1">
            <a:spLocks/>
          </p:cNvSpPr>
          <p:nvPr userDrawn="1"/>
        </p:nvSpPr>
        <p:spPr>
          <a:xfrm>
            <a:off x="304800" y="2907030"/>
            <a:ext cx="8534400" cy="1036320"/>
          </a:xfrm>
          <a:prstGeom prst="rect">
            <a:avLst/>
          </a:prstGeom>
          <a:ln>
            <a:noFill/>
          </a:ln>
        </p:spPr>
        <p:txBody>
          <a:bodyPr vert="horz" lIns="91440" tIns="45720" rIns="91440" bIns="45720" rtlCol="0" anchor="ctr" anchorCtr="0">
            <a:noAutofit/>
          </a:bodyPr>
          <a:lstStyle>
            <a:lvl1pPr algn="ctr" defTabSz="914400" rtl="0" eaLnBrk="1" latinLnBrk="0" hangingPunct="1">
              <a:spcBef>
                <a:spcPct val="0"/>
              </a:spcBef>
              <a:buNone/>
              <a:defRPr sz="2800" b="1" kern="1200" cap="none" spc="0" baseline="0">
                <a:solidFill>
                  <a:schemeClr val="tx1">
                    <a:lumMod val="75000"/>
                    <a:lumOff val="25000"/>
                  </a:schemeClr>
                </a:solidFill>
                <a:effectLst/>
                <a:latin typeface="Arial" panose="020B0604020202020204" pitchFamily="34" charset="0"/>
                <a:ea typeface="+mj-ea"/>
                <a:cs typeface="Arial" panose="020B0604020202020204" pitchFamily="34" charset="0"/>
              </a:defRPr>
            </a:lvl1pPr>
          </a:lstStyle>
          <a:p>
            <a:r>
              <a:rPr lang="en-US" smtClean="0"/>
              <a:t>Section / Chapter Slide</a:t>
            </a:r>
            <a:endParaRPr lang="en-US" dirty="0"/>
          </a:p>
        </p:txBody>
      </p:sp>
    </p:spTree>
    <p:extLst>
      <p:ext uri="{BB962C8B-B14F-4D97-AF65-F5344CB8AC3E}">
        <p14:creationId xmlns:p14="http://schemas.microsoft.com/office/powerpoint/2010/main" val="29805545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304800" y="6248400"/>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41930488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493421"/>
            <a:ext cx="6934200" cy="878179"/>
          </a:xfrm>
          <a:prstGeom prst="rect">
            <a:avLst/>
          </a:prstGeom>
        </p:spPr>
        <p:txBody>
          <a:bodyPr vert="horz" lIns="91440" tIns="45720" rIns="91440" bIns="45720" rtlCol="0" anchor="t">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799" y="1384002"/>
            <a:ext cx="8534401" cy="4635798"/>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304800" y="6248400"/>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506954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hf hdr="0" ftr="0" dt="0"/>
  <p:txStyles>
    <p:titleStyle>
      <a:lvl1pPr algn="l" defTabSz="914400" rtl="0" eaLnBrk="1" latinLnBrk="0" hangingPunct="1">
        <a:spcBef>
          <a:spcPct val="0"/>
        </a:spcBef>
        <a:buNone/>
        <a:defRPr sz="3200" b="0" kern="1200" cap="none" baseline="0">
          <a:solidFill>
            <a:srgbClr val="D81E05"/>
          </a:solidFill>
          <a:effectLst/>
          <a:latin typeface="Arial" panose="020B0604020202020204" pitchFamily="34" charset="0"/>
          <a:ea typeface="+mj-ea"/>
          <a:cs typeface="Arial" panose="020B0604020202020204" pitchFamily="34" charset="0"/>
        </a:defRPr>
      </a:lvl1pPr>
    </p:titleStyle>
    <p:bodyStyle>
      <a:lvl1pPr marL="233363" indent="-233363" algn="l" defTabSz="914400" rtl="0" eaLnBrk="1" latinLnBrk="0" hangingPunct="1">
        <a:spcBef>
          <a:spcPct val="20000"/>
        </a:spcBef>
        <a:buClr>
          <a:schemeClr val="tx1">
            <a:lumMod val="75000"/>
            <a:lumOff val="25000"/>
          </a:schemeClr>
        </a:buClr>
        <a:buSzPct val="100000"/>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75000"/>
            <a:lumOff val="2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xcelenergy.com/working_with_us/renewable_developer_resource_center/solar_rewards_developer_resource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xcelenergy.com/working_with_us/renewable_developer_resource_center/solar_rewards_developer_resources"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xcelenergy.com/working_with_us/how_to_interconnect/hosting_capacity_map"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tmp"/><Relationship Id="rId4" Type="http://schemas.openxmlformats.org/officeDocument/2006/relationships/hyperlink" Target="https://www.xcelenergy.com/working_with_us/how_to_interconnect"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8.emf"/><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p:cNvSpPr>
            <a:spLocks noGrp="1"/>
          </p:cNvSpPr>
          <p:nvPr>
            <p:ph type="body" sz="quarter" idx="10"/>
          </p:nvPr>
        </p:nvSpPr>
        <p:spPr/>
        <p:txBody>
          <a:bodyPr/>
          <a:lstStyle/>
          <a:p>
            <a:r>
              <a:rPr lang="en-US" sz="3200" b="1" dirty="0"/>
              <a:t>Combined Stakeholder Group</a:t>
            </a:r>
          </a:p>
        </p:txBody>
      </p:sp>
      <p:sp>
        <p:nvSpPr>
          <p:cNvPr id="19" name="Text Placeholder 18"/>
          <p:cNvSpPr>
            <a:spLocks noGrp="1"/>
          </p:cNvSpPr>
          <p:nvPr>
            <p:ph type="body" sz="quarter" idx="11"/>
          </p:nvPr>
        </p:nvSpPr>
        <p:spPr>
          <a:xfrm>
            <a:off x="381000" y="3352800"/>
            <a:ext cx="6019800" cy="685800"/>
          </a:xfrm>
        </p:spPr>
        <p:txBody>
          <a:bodyPr/>
          <a:lstStyle/>
          <a:p>
            <a:r>
              <a:rPr lang="en-US" sz="2800" dirty="0" smtClean="0"/>
              <a:t>Q2 2018 Meeting</a:t>
            </a:r>
            <a:endParaRPr lang="en-US" sz="2800" dirty="0"/>
          </a:p>
        </p:txBody>
      </p:sp>
      <p:sp>
        <p:nvSpPr>
          <p:cNvPr id="20" name="Text Placeholder 19"/>
          <p:cNvSpPr>
            <a:spLocks noGrp="1"/>
          </p:cNvSpPr>
          <p:nvPr>
            <p:ph type="body" sz="quarter" idx="12"/>
          </p:nvPr>
        </p:nvSpPr>
        <p:spPr/>
        <p:txBody>
          <a:bodyPr/>
          <a:lstStyle/>
          <a:p>
            <a:r>
              <a:rPr lang="en-US" sz="2400" b="0" dirty="0" smtClean="0"/>
              <a:t>June 15, 2018 (9AM – 1:30PM)</a:t>
            </a:r>
            <a:endParaRPr lang="en-US" sz="2400" b="0" dirty="0"/>
          </a:p>
        </p:txBody>
      </p:sp>
    </p:spTree>
    <p:extLst>
      <p:ext uri="{BB962C8B-B14F-4D97-AF65-F5344CB8AC3E}">
        <p14:creationId xmlns:p14="http://schemas.microsoft.com/office/powerpoint/2010/main" val="36716687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t>AGENDA</a:t>
            </a:r>
            <a:endParaRPr lang="en-US" sz="2800" b="1" dirty="0"/>
          </a:p>
        </p:txBody>
      </p:sp>
      <p:sp>
        <p:nvSpPr>
          <p:cNvPr id="10" name="Text Placeholder 9"/>
          <p:cNvSpPr>
            <a:spLocks noGrp="1"/>
          </p:cNvSpPr>
          <p:nvPr>
            <p:ph type="body" sz="quarter" idx="11"/>
          </p:nvPr>
        </p:nvSpPr>
        <p:spPr/>
        <p:txBody>
          <a:bodyPr/>
          <a:lstStyle/>
          <a:p>
            <a:r>
              <a:rPr lang="en-US" dirty="0"/>
              <a:t>Combined Stakeholder Group</a:t>
            </a:r>
          </a:p>
        </p:txBody>
      </p:sp>
      <p:sp>
        <p:nvSpPr>
          <p:cNvPr id="6"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2</a:t>
            </a:fld>
            <a:endParaRPr lang="en-US" dirty="0">
              <a:solidFill>
                <a:schemeClr val="bg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19325035"/>
              </p:ext>
            </p:extLst>
          </p:nvPr>
        </p:nvGraphicFramePr>
        <p:xfrm>
          <a:off x="381000" y="1066800"/>
          <a:ext cx="8381999" cy="4883908"/>
        </p:xfrm>
        <a:graphic>
          <a:graphicData uri="http://schemas.openxmlformats.org/drawingml/2006/table">
            <a:tbl>
              <a:tblPr/>
              <a:tblGrid>
                <a:gridCol w="2261642"/>
                <a:gridCol w="4219735"/>
                <a:gridCol w="1900622"/>
              </a:tblGrid>
              <a:tr h="289625">
                <a:tc>
                  <a:txBody>
                    <a:bodyPr/>
                    <a:lstStyle/>
                    <a:p>
                      <a:pPr marL="0" marR="0">
                        <a:lnSpc>
                          <a:spcPct val="115000"/>
                        </a:lnSpc>
                        <a:spcBef>
                          <a:spcPts val="300"/>
                        </a:spcBef>
                        <a:spcAft>
                          <a:spcPts val="1000"/>
                        </a:spcAft>
                      </a:pPr>
                      <a:r>
                        <a:rPr lang="en-US" sz="1000" b="1" dirty="0" smtClean="0">
                          <a:effectLst/>
                          <a:latin typeface="+mn-lt"/>
                          <a:cs typeface="Times New Roman"/>
                        </a:rPr>
                        <a:t>9:00 </a:t>
                      </a:r>
                      <a:r>
                        <a:rPr lang="en-US" sz="1000" b="1" dirty="0">
                          <a:effectLst/>
                          <a:latin typeface="+mn-lt"/>
                          <a:cs typeface="Times New Roman"/>
                        </a:rPr>
                        <a:t>– 9:05</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1000"/>
                        </a:spcAft>
                      </a:pPr>
                      <a:r>
                        <a:rPr lang="en-US" sz="1000" b="1">
                          <a:effectLst/>
                          <a:latin typeface="+mn-lt"/>
                          <a:cs typeface="Times New Roman"/>
                        </a:rPr>
                        <a:t>Welcome &amp; Introductions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a:effectLst/>
                          <a:latin typeface="+mn-lt"/>
                          <a:ea typeface="Times New Roman"/>
                          <a:cs typeface="Times New Roman"/>
                        </a:rPr>
                        <a:t>Kevin Cray</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289625">
                <a:tc>
                  <a:txBody>
                    <a:bodyPr/>
                    <a:lstStyle/>
                    <a:p>
                      <a:pPr marL="0" marR="0">
                        <a:lnSpc>
                          <a:spcPct val="115000"/>
                        </a:lnSpc>
                        <a:spcBef>
                          <a:spcPts val="300"/>
                        </a:spcBef>
                        <a:spcAft>
                          <a:spcPts val="1000"/>
                        </a:spcAft>
                      </a:pPr>
                      <a:r>
                        <a:rPr lang="en-US" sz="1000" b="1" dirty="0">
                          <a:effectLst/>
                          <a:latin typeface="+mn-lt"/>
                          <a:cs typeface="Times New Roman"/>
                        </a:rPr>
                        <a:t>9:05 – 9:15</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1000"/>
                        </a:spcAft>
                      </a:pPr>
                      <a:r>
                        <a:rPr lang="en-US" sz="1000" b="1">
                          <a:effectLst/>
                          <a:latin typeface="+mn-lt"/>
                          <a:cs typeface="Times New Roman"/>
                        </a:rPr>
                        <a:t>Admin. &amp; Action Items from Last Meeting</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a:effectLst/>
                          <a:latin typeface="+mn-lt"/>
                          <a:ea typeface="Times New Roman"/>
                          <a:cs typeface="Times New Roman"/>
                        </a:rPr>
                        <a:t>Neil Cowan</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289625">
                <a:tc>
                  <a:txBody>
                    <a:bodyPr/>
                    <a:lstStyle/>
                    <a:p>
                      <a:pPr marL="0" marR="0">
                        <a:lnSpc>
                          <a:spcPct val="115000"/>
                        </a:lnSpc>
                        <a:spcBef>
                          <a:spcPts val="300"/>
                        </a:spcBef>
                        <a:spcAft>
                          <a:spcPts val="1000"/>
                        </a:spcAft>
                      </a:pPr>
                      <a:r>
                        <a:rPr lang="en-US" sz="1000" b="1" dirty="0">
                          <a:effectLst/>
                          <a:latin typeface="+mn-lt"/>
                          <a:cs typeface="Times New Roman"/>
                        </a:rPr>
                        <a:t>9:15 – 9:30</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1000"/>
                        </a:spcAft>
                      </a:pPr>
                      <a:r>
                        <a:rPr lang="en-US" sz="1000" b="1">
                          <a:effectLst/>
                          <a:latin typeface="+mn-lt"/>
                          <a:cs typeface="Times New Roman"/>
                        </a:rPr>
                        <a:t>Renewable*Connect &amp; Renewable Decision Tool Updates</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a:effectLst/>
                          <a:latin typeface="+mn-lt"/>
                          <a:ea typeface="Times New Roman"/>
                          <a:cs typeface="Times New Roman"/>
                        </a:rPr>
                        <a:t>Jaclyn Webb</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289625">
                <a:tc>
                  <a:txBody>
                    <a:bodyPr/>
                    <a:lstStyle/>
                    <a:p>
                      <a:pPr marL="0" marR="0">
                        <a:lnSpc>
                          <a:spcPct val="115000"/>
                        </a:lnSpc>
                        <a:spcBef>
                          <a:spcPts val="300"/>
                        </a:spcBef>
                        <a:spcAft>
                          <a:spcPts val="1000"/>
                        </a:spcAft>
                      </a:pPr>
                      <a:r>
                        <a:rPr lang="en-US" sz="1000" b="1" dirty="0">
                          <a:effectLst/>
                          <a:latin typeface="+mn-lt"/>
                          <a:cs typeface="Times New Roman"/>
                        </a:rPr>
                        <a:t>9:30 – 9:40</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000" b="1" dirty="0">
                          <a:effectLst/>
                          <a:latin typeface="+mn-lt"/>
                          <a:cs typeface="Times New Roman"/>
                        </a:rPr>
                        <a:t>Dashboards</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a:effectLst/>
                          <a:latin typeface="+mn-lt"/>
                          <a:ea typeface="Times New Roman"/>
                          <a:cs typeface="Times New Roman"/>
                        </a:rPr>
                        <a:t>Eric Van Orden</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289625">
                <a:tc>
                  <a:txBody>
                    <a:bodyPr/>
                    <a:lstStyle/>
                    <a:p>
                      <a:pPr marL="0" marR="0">
                        <a:lnSpc>
                          <a:spcPct val="115000"/>
                        </a:lnSpc>
                        <a:spcBef>
                          <a:spcPts val="300"/>
                        </a:spcBef>
                        <a:spcAft>
                          <a:spcPts val="1000"/>
                        </a:spcAft>
                      </a:pPr>
                      <a:r>
                        <a:rPr lang="en-US" sz="1000" b="1">
                          <a:effectLst/>
                          <a:latin typeface="+mn-lt"/>
                          <a:cs typeface="Times New Roman"/>
                        </a:rPr>
                        <a:t>9:40 – 10:00</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000" b="1" dirty="0">
                          <a:effectLst/>
                          <a:latin typeface="+mn-lt"/>
                          <a:cs typeface="Times New Roman"/>
                        </a:rPr>
                        <a:t>Solar*Rewards Updates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a:effectLst/>
                          <a:latin typeface="+mn-lt"/>
                          <a:ea typeface="Times New Roman"/>
                          <a:cs typeface="Times New Roman"/>
                        </a:rPr>
                        <a:t>Eric Van Orden</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289625">
                <a:tc>
                  <a:txBody>
                    <a:bodyPr/>
                    <a:lstStyle/>
                    <a:p>
                      <a:pPr marL="0" marR="0">
                        <a:lnSpc>
                          <a:spcPct val="115000"/>
                        </a:lnSpc>
                        <a:spcBef>
                          <a:spcPts val="300"/>
                        </a:spcBef>
                        <a:spcAft>
                          <a:spcPts val="1000"/>
                        </a:spcAft>
                      </a:pPr>
                      <a:r>
                        <a:rPr lang="en-US" sz="1000" b="1">
                          <a:effectLst/>
                          <a:latin typeface="+mn-lt"/>
                          <a:cs typeface="Times New Roman"/>
                        </a:rPr>
                        <a:t>10:00 – 10:45</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000" b="1" dirty="0">
                          <a:effectLst/>
                          <a:latin typeface="+mn-lt"/>
                          <a:cs typeface="Times New Roman"/>
                        </a:rPr>
                        <a:t>Solar*Rewards Community Updates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a:effectLst/>
                          <a:latin typeface="+mn-lt"/>
                          <a:ea typeface="Times New Roman"/>
                          <a:cs typeface="Times New Roman"/>
                        </a:rPr>
                        <a:t>Eric Van Orden</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289625">
                <a:tc>
                  <a:txBody>
                    <a:bodyPr/>
                    <a:lstStyle/>
                    <a:p>
                      <a:pPr marL="0" marR="0">
                        <a:lnSpc>
                          <a:spcPct val="115000"/>
                        </a:lnSpc>
                        <a:spcBef>
                          <a:spcPts val="300"/>
                        </a:spcBef>
                        <a:spcAft>
                          <a:spcPts val="1000"/>
                        </a:spcAft>
                      </a:pPr>
                      <a:r>
                        <a:rPr lang="en-US" sz="1000" b="1">
                          <a:effectLst/>
                          <a:latin typeface="+mn-lt"/>
                          <a:cs typeface="Times New Roman"/>
                        </a:rPr>
                        <a:t>10:45 – 11:00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000" b="1" dirty="0">
                          <a:effectLst/>
                          <a:latin typeface="+mn-lt"/>
                          <a:cs typeface="Times New Roman"/>
                        </a:rPr>
                        <a:t>Break</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a:effectLst/>
                          <a:latin typeface="+mn-lt"/>
                          <a:ea typeface="Times New Roman"/>
                          <a:cs typeface="Times New Roman"/>
                        </a:rPr>
                        <a:t>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562701">
                <a:tc>
                  <a:txBody>
                    <a:bodyPr/>
                    <a:lstStyle/>
                    <a:p>
                      <a:pPr marL="0" marR="0">
                        <a:lnSpc>
                          <a:spcPct val="115000"/>
                        </a:lnSpc>
                        <a:spcBef>
                          <a:spcPts val="300"/>
                        </a:spcBef>
                        <a:spcAft>
                          <a:spcPts val="1000"/>
                        </a:spcAft>
                      </a:pPr>
                      <a:r>
                        <a:rPr lang="en-US" sz="1000" b="1" dirty="0">
                          <a:effectLst/>
                          <a:latin typeface="+mn-lt"/>
                          <a:cs typeface="Times New Roman"/>
                        </a:rPr>
                        <a:t>11:00 – 12:00</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000" b="1" dirty="0">
                          <a:effectLst/>
                          <a:latin typeface="+mn-lt"/>
                          <a:cs typeface="Times New Roman"/>
                        </a:rPr>
                        <a:t>Product Development Update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dirty="0">
                          <a:effectLst/>
                          <a:latin typeface="+mn-lt"/>
                          <a:ea typeface="Times New Roman"/>
                          <a:cs typeface="Times New Roman"/>
                        </a:rPr>
                        <a:t>Eric Maurer / </a:t>
                      </a:r>
                    </a:p>
                    <a:p>
                      <a:pPr marL="0" marR="0" algn="r">
                        <a:lnSpc>
                          <a:spcPct val="115000"/>
                        </a:lnSpc>
                        <a:spcBef>
                          <a:spcPts val="300"/>
                        </a:spcBef>
                        <a:spcAft>
                          <a:spcPts val="300"/>
                        </a:spcAft>
                      </a:pPr>
                      <a:r>
                        <a:rPr lang="en-US" sz="1000" dirty="0">
                          <a:effectLst/>
                          <a:latin typeface="+mn-lt"/>
                          <a:ea typeface="Times New Roman"/>
                          <a:cs typeface="Times New Roman"/>
                        </a:rPr>
                        <a:t>Ryan Matley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289625">
                <a:tc>
                  <a:txBody>
                    <a:bodyPr/>
                    <a:lstStyle/>
                    <a:p>
                      <a:pPr marL="0" marR="0">
                        <a:lnSpc>
                          <a:spcPct val="115000"/>
                        </a:lnSpc>
                        <a:spcBef>
                          <a:spcPts val="300"/>
                        </a:spcBef>
                        <a:spcAft>
                          <a:spcPts val="1000"/>
                        </a:spcAft>
                      </a:pPr>
                      <a:r>
                        <a:rPr lang="en-US" sz="1000" b="1">
                          <a:effectLst/>
                          <a:latin typeface="+mn-lt"/>
                          <a:cs typeface="Times New Roman"/>
                        </a:rPr>
                        <a:t>12:00 – 12:15</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000" b="1" dirty="0">
                          <a:effectLst/>
                          <a:latin typeface="+mn-lt"/>
                          <a:cs typeface="Times New Roman"/>
                        </a:rPr>
                        <a:t>Hosting Capacity Map Update</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a:effectLst/>
                          <a:latin typeface="+mn-lt"/>
                          <a:ea typeface="Times New Roman"/>
                          <a:cs typeface="Times New Roman"/>
                        </a:rPr>
                        <a:t>Chad Nickell</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289625">
                <a:tc>
                  <a:txBody>
                    <a:bodyPr/>
                    <a:lstStyle/>
                    <a:p>
                      <a:pPr marL="0" marR="0">
                        <a:lnSpc>
                          <a:spcPct val="115000"/>
                        </a:lnSpc>
                        <a:spcBef>
                          <a:spcPts val="300"/>
                        </a:spcBef>
                        <a:spcAft>
                          <a:spcPts val="1000"/>
                        </a:spcAft>
                      </a:pPr>
                      <a:r>
                        <a:rPr lang="en-US" sz="1000" b="1">
                          <a:effectLst/>
                          <a:latin typeface="+mn-lt"/>
                          <a:cs typeface="Times New Roman"/>
                        </a:rPr>
                        <a:t>12:15 – 12:25</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000" b="1" dirty="0">
                          <a:effectLst/>
                          <a:latin typeface="+mn-lt"/>
                          <a:cs typeface="Times New Roman"/>
                        </a:rPr>
                        <a:t>2018 Legislative Session</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a:effectLst/>
                          <a:latin typeface="+mn-lt"/>
                          <a:ea typeface="Times New Roman"/>
                          <a:cs typeface="Times New Roman"/>
                        </a:rPr>
                        <a:t>Neil Cowan</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289625">
                <a:tc>
                  <a:txBody>
                    <a:bodyPr/>
                    <a:lstStyle/>
                    <a:p>
                      <a:pPr marL="0" marR="0">
                        <a:lnSpc>
                          <a:spcPct val="115000"/>
                        </a:lnSpc>
                        <a:spcBef>
                          <a:spcPts val="300"/>
                        </a:spcBef>
                        <a:spcAft>
                          <a:spcPts val="1000"/>
                        </a:spcAft>
                      </a:pPr>
                      <a:r>
                        <a:rPr lang="en-US" sz="1000" b="1">
                          <a:effectLst/>
                          <a:latin typeface="+mn-lt"/>
                          <a:cs typeface="Times New Roman"/>
                        </a:rPr>
                        <a:t>12:25 – 12:30</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000" b="1" dirty="0">
                          <a:effectLst/>
                          <a:latin typeface="+mn-lt"/>
                          <a:cs typeface="Times New Roman"/>
                        </a:rPr>
                        <a:t>120 Day Report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a:effectLst/>
                          <a:latin typeface="+mn-lt"/>
                          <a:ea typeface="Times New Roman"/>
                          <a:cs typeface="Times New Roman"/>
                        </a:rPr>
                        <a:t>Jack Ihle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289625">
                <a:tc>
                  <a:txBody>
                    <a:bodyPr/>
                    <a:lstStyle/>
                    <a:p>
                      <a:pPr marL="0" marR="0">
                        <a:lnSpc>
                          <a:spcPct val="115000"/>
                        </a:lnSpc>
                        <a:spcBef>
                          <a:spcPts val="300"/>
                        </a:spcBef>
                        <a:spcAft>
                          <a:spcPts val="1000"/>
                        </a:spcAft>
                      </a:pPr>
                      <a:r>
                        <a:rPr lang="en-US" sz="1000" b="1">
                          <a:effectLst/>
                          <a:latin typeface="+mn-lt"/>
                          <a:cs typeface="Times New Roman"/>
                        </a:rPr>
                        <a:t>12:30 – 12:45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000" b="1" dirty="0">
                          <a:effectLst/>
                          <a:latin typeface="+mn-lt"/>
                          <a:cs typeface="Times New Roman"/>
                        </a:rPr>
                        <a:t>Break</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a:effectLst/>
                          <a:latin typeface="+mn-lt"/>
                          <a:ea typeface="Times New Roman"/>
                          <a:cs typeface="Times New Roman"/>
                        </a:rPr>
                        <a:t>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308658">
                <a:tc>
                  <a:txBody>
                    <a:bodyPr/>
                    <a:lstStyle/>
                    <a:p>
                      <a:pPr marL="0" marR="0">
                        <a:lnSpc>
                          <a:spcPct val="115000"/>
                        </a:lnSpc>
                        <a:spcBef>
                          <a:spcPts val="300"/>
                        </a:spcBef>
                        <a:spcAft>
                          <a:spcPts val="1000"/>
                        </a:spcAft>
                      </a:pPr>
                      <a:r>
                        <a:rPr lang="en-US" sz="1000" b="1">
                          <a:effectLst/>
                          <a:latin typeface="+mn-lt"/>
                          <a:cs typeface="Times New Roman"/>
                        </a:rPr>
                        <a:t>12:45 – 1:00</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100" b="1" dirty="0">
                          <a:effectLst/>
                          <a:latin typeface="+mn-lt"/>
                          <a:ea typeface="Times New Roman"/>
                          <a:cs typeface="Times New Roman"/>
                        </a:rPr>
                        <a:t>Stakeholder Groups vs Workshops   </a:t>
                      </a:r>
                      <a:endParaRPr lang="en-US" sz="1000" dirty="0">
                        <a:effectLst/>
                        <a:latin typeface="+mn-lt"/>
                        <a:ea typeface="Times New Roman"/>
                        <a:cs typeface="Times New Roman"/>
                      </a:endParaRP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dirty="0">
                          <a:effectLst/>
                          <a:latin typeface="+mn-lt"/>
                          <a:ea typeface="Times New Roman"/>
                          <a:cs typeface="Times New Roman"/>
                        </a:rPr>
                        <a:t>Neil Cowan</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308658">
                <a:tc>
                  <a:txBody>
                    <a:bodyPr/>
                    <a:lstStyle/>
                    <a:p>
                      <a:pPr marL="0" marR="0">
                        <a:lnSpc>
                          <a:spcPct val="115000"/>
                        </a:lnSpc>
                        <a:spcBef>
                          <a:spcPts val="300"/>
                        </a:spcBef>
                        <a:spcAft>
                          <a:spcPts val="1000"/>
                        </a:spcAft>
                      </a:pPr>
                      <a:r>
                        <a:rPr lang="en-US" sz="1000" b="1">
                          <a:effectLst/>
                          <a:latin typeface="+mn-lt"/>
                          <a:cs typeface="Times New Roman"/>
                        </a:rPr>
                        <a:t>1:00 – 1:15</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100" b="1">
                          <a:effectLst/>
                          <a:latin typeface="+mn-lt"/>
                          <a:ea typeface="Times New Roman"/>
                          <a:cs typeface="Times New Roman"/>
                        </a:rPr>
                        <a:t>RES Report/Settlement Progress Update </a:t>
                      </a:r>
                      <a:endParaRPr lang="en-US" sz="1000">
                        <a:effectLst/>
                        <a:latin typeface="+mn-lt"/>
                        <a:ea typeface="Times New Roman"/>
                        <a:cs typeface="Times New Roman"/>
                      </a:endParaRP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dirty="0">
                          <a:effectLst/>
                          <a:latin typeface="+mn-lt"/>
                          <a:ea typeface="Times New Roman"/>
                          <a:cs typeface="Times New Roman"/>
                        </a:rPr>
                        <a:t>Neil Cowan</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518016">
                <a:tc>
                  <a:txBody>
                    <a:bodyPr/>
                    <a:lstStyle/>
                    <a:p>
                      <a:pPr marL="0" marR="0">
                        <a:lnSpc>
                          <a:spcPct val="115000"/>
                        </a:lnSpc>
                        <a:spcBef>
                          <a:spcPts val="300"/>
                        </a:spcBef>
                        <a:spcAft>
                          <a:spcPts val="1000"/>
                        </a:spcAft>
                      </a:pPr>
                      <a:r>
                        <a:rPr lang="en-US" sz="1000" b="1">
                          <a:effectLst/>
                          <a:latin typeface="+mn-lt"/>
                          <a:cs typeface="Times New Roman"/>
                        </a:rPr>
                        <a:t>1:15 – 1:30</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100" b="1">
                          <a:effectLst/>
                          <a:latin typeface="+mn-lt"/>
                          <a:ea typeface="Times New Roman"/>
                          <a:cs typeface="Times New Roman"/>
                        </a:rPr>
                        <a:t>Wrap – Review Action Items, Future Agenda Items &amp; Schedule Next Meeting</a:t>
                      </a:r>
                      <a:endParaRPr lang="en-US" sz="1000">
                        <a:effectLst/>
                        <a:latin typeface="+mn-lt"/>
                        <a:ea typeface="Times New Roman"/>
                        <a:cs typeface="Times New Roman"/>
                      </a:endParaRP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dirty="0">
                          <a:effectLst/>
                          <a:latin typeface="+mn-lt"/>
                          <a:ea typeface="Times New Roman"/>
                          <a:cs typeface="Times New Roman"/>
                        </a:rPr>
                        <a:t>Kevin Cray</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816025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Content Placeholder 1"/>
          <p:cNvSpPr>
            <a:spLocks noGrp="1"/>
          </p:cNvSpPr>
          <p:nvPr>
            <p:ph idx="1"/>
          </p:nvPr>
        </p:nvSpPr>
        <p:spPr>
          <a:xfrm>
            <a:off x="304800" y="1447800"/>
            <a:ext cx="8839200" cy="4114800"/>
          </a:xfrm>
        </p:spPr>
        <p:txBody>
          <a:bodyPr/>
          <a:lstStyle/>
          <a:p>
            <a:pPr marL="0" indent="0">
              <a:buNone/>
            </a:pPr>
            <a:r>
              <a:rPr lang="en-US" dirty="0" smtClean="0"/>
              <a:t>Renewable program landing page and decision tool.</a:t>
            </a:r>
          </a:p>
          <a:p>
            <a:r>
              <a:rPr lang="en-US" dirty="0" smtClean="0"/>
              <a:t>Additional feedback from COSEIA on February 28.</a:t>
            </a:r>
          </a:p>
          <a:p>
            <a:r>
              <a:rPr lang="en-US" dirty="0" smtClean="0"/>
              <a:t>Sub-group meeting on March 23.</a:t>
            </a:r>
            <a:br>
              <a:rPr lang="en-US" dirty="0" smtClean="0"/>
            </a:br>
            <a:endParaRPr lang="en-US" dirty="0" smtClean="0"/>
          </a:p>
          <a:p>
            <a:pPr marL="0" indent="0">
              <a:buNone/>
            </a:pPr>
            <a:r>
              <a:rPr lang="en-US" dirty="0" smtClean="0"/>
              <a:t>S*RC Low Income RFP Sub-group on March 23.</a:t>
            </a:r>
            <a:br>
              <a:rPr lang="en-US" dirty="0" smtClean="0"/>
            </a:br>
            <a:endParaRPr lang="en-US" dirty="0" smtClean="0"/>
          </a:p>
          <a:p>
            <a:pPr marL="0" indent="0">
              <a:buNone/>
            </a:pPr>
            <a:r>
              <a:rPr lang="en-US" dirty="0" smtClean="0"/>
              <a:t>Rate Design for Commercial Customers.</a:t>
            </a:r>
          </a:p>
          <a:p>
            <a:r>
              <a:rPr lang="en-US" dirty="0" smtClean="0"/>
              <a:t>Rate Pilot Stakeholder Group.</a:t>
            </a:r>
          </a:p>
          <a:p>
            <a:r>
              <a:rPr lang="en-US" dirty="0" smtClean="0"/>
              <a:t>Combined – SPVTOU</a:t>
            </a:r>
          </a:p>
          <a:p>
            <a:pPr marL="0" indent="0">
              <a:buNone/>
            </a:pPr>
            <a:endParaRPr lang="en-US" dirty="0" smtClean="0"/>
          </a:p>
          <a:p>
            <a:pPr marL="0" indent="0">
              <a:buNone/>
            </a:pPr>
            <a:r>
              <a:rPr lang="en-US" dirty="0" smtClean="0"/>
              <a:t>Other items:</a:t>
            </a:r>
          </a:p>
          <a:p>
            <a:r>
              <a:rPr lang="en-US" dirty="0" smtClean="0"/>
              <a:t>What is a cost-based resource? (OCC)</a:t>
            </a:r>
          </a:p>
          <a:p>
            <a:r>
              <a:rPr lang="en-US" dirty="0" smtClean="0"/>
              <a:t>Avoided Costs – What would be they be without the CEP?  (Vote Solar)</a:t>
            </a:r>
          </a:p>
          <a:p>
            <a:pPr lvl="1"/>
            <a:endParaRPr lang="en-US" dirty="0"/>
          </a:p>
          <a:p>
            <a:endParaRPr lang="en-US" dirty="0" smtClean="0"/>
          </a:p>
          <a:p>
            <a:pPr lvl="1"/>
            <a:endParaRPr lang="en-US" dirty="0" smtClean="0"/>
          </a:p>
          <a:p>
            <a:endParaRPr lang="en-US" dirty="0" smtClean="0"/>
          </a:p>
          <a:p>
            <a:endParaRPr lang="en-US" dirty="0"/>
          </a:p>
          <a:p>
            <a:pPr lvl="1"/>
            <a:endParaRPr lang="en-US" dirty="0" smtClean="0"/>
          </a:p>
          <a:p>
            <a:endParaRPr lang="en-US" dirty="0" smtClean="0"/>
          </a:p>
        </p:txBody>
      </p:sp>
      <p:sp>
        <p:nvSpPr>
          <p:cNvPr id="3" name="Title 2"/>
          <p:cNvSpPr>
            <a:spLocks noGrp="1"/>
          </p:cNvSpPr>
          <p:nvPr>
            <p:ph type="title"/>
          </p:nvPr>
        </p:nvSpPr>
        <p:spPr>
          <a:xfrm>
            <a:off x="304800" y="493421"/>
            <a:ext cx="8839200" cy="878179"/>
          </a:xfrm>
        </p:spPr>
        <p:txBody>
          <a:bodyPr/>
          <a:lstStyle/>
          <a:p>
            <a:r>
              <a:rPr lang="en-US" sz="2800" b="1" dirty="0"/>
              <a:t>Admin. &amp; Action Items from Last </a:t>
            </a:r>
            <a:r>
              <a:rPr lang="en-US" sz="2800" b="1" dirty="0" smtClean="0"/>
              <a:t>Meeting</a:t>
            </a:r>
            <a:endParaRPr lang="en-US" sz="2800" b="1" dirty="0"/>
          </a:p>
        </p:txBody>
      </p:sp>
      <p:sp>
        <p:nvSpPr>
          <p:cNvPr id="4" name="Text Placeholder 3"/>
          <p:cNvSpPr>
            <a:spLocks noGrp="1"/>
          </p:cNvSpPr>
          <p:nvPr>
            <p:ph type="body" sz="quarter" idx="11"/>
          </p:nvPr>
        </p:nvSpPr>
        <p:spPr/>
        <p:txBody>
          <a:bodyPr/>
          <a:lstStyle/>
          <a:p>
            <a:r>
              <a:rPr lang="en-US" dirty="0"/>
              <a:t>Combined Stakeholder Group</a:t>
            </a:r>
          </a:p>
        </p:txBody>
      </p:sp>
      <p:sp>
        <p:nvSpPr>
          <p:cNvPr id="6"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a:t>
            </a:fld>
            <a:endParaRPr lang="en-US" dirty="0">
              <a:solidFill>
                <a:schemeClr val="bg1"/>
              </a:solidFill>
            </a:endParaRPr>
          </a:p>
        </p:txBody>
      </p:sp>
    </p:spTree>
    <p:extLst>
      <p:ext uri="{BB962C8B-B14F-4D97-AF65-F5344CB8AC3E}">
        <p14:creationId xmlns:p14="http://schemas.microsoft.com/office/powerpoint/2010/main" val="15346420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533400"/>
            <a:ext cx="7086600" cy="914400"/>
          </a:xfrm>
        </p:spPr>
        <p:txBody>
          <a:bodyPr/>
          <a:lstStyle/>
          <a:p>
            <a:r>
              <a:rPr lang="en-US" sz="2800" b="1" dirty="0"/>
              <a:t>Renewable*Connect </a:t>
            </a:r>
            <a:r>
              <a:rPr lang="en-US" sz="2800" b="1" dirty="0" smtClean="0"/>
              <a:t>&amp;</a:t>
            </a:r>
            <a:r>
              <a:rPr lang="en-US" sz="2800" b="1" dirty="0"/>
              <a:t> </a:t>
            </a:r>
            <a:r>
              <a:rPr lang="en-US" sz="2800" b="1" dirty="0" smtClean="0"/>
              <a:t>Decision Tool</a:t>
            </a:r>
            <a:endParaRPr lang="en-US" sz="2800" b="1" dirty="0">
              <a:solidFill>
                <a:schemeClr val="tx1"/>
              </a:solidFill>
            </a:endParaRPr>
          </a:p>
        </p:txBody>
      </p:sp>
      <p:sp>
        <p:nvSpPr>
          <p:cNvPr id="2" name="Rectangle 1"/>
          <p:cNvSpPr/>
          <p:nvPr/>
        </p:nvSpPr>
        <p:spPr>
          <a:xfrm>
            <a:off x="304800" y="4038599"/>
            <a:ext cx="8534400" cy="646331"/>
          </a:xfrm>
          <a:prstGeom prst="rect">
            <a:avLst/>
          </a:prstGeom>
        </p:spPr>
        <p:txBody>
          <a:bodyPr wrap="square">
            <a:spAutoFit/>
          </a:bodyPr>
          <a:lstStyle/>
          <a:p>
            <a:r>
              <a:rPr lang="en-US" dirty="0"/>
              <a:t/>
            </a:r>
            <a:br>
              <a:rPr lang="en-US" dirty="0"/>
            </a:br>
            <a:endParaRPr lang="en-US" dirty="0"/>
          </a:p>
        </p:txBody>
      </p:sp>
      <p:sp>
        <p:nvSpPr>
          <p:cNvPr id="9" name="Content Placeholder 1"/>
          <p:cNvSpPr txBox="1">
            <a:spLocks/>
          </p:cNvSpPr>
          <p:nvPr/>
        </p:nvSpPr>
        <p:spPr>
          <a:xfrm>
            <a:off x="304800" y="1371600"/>
            <a:ext cx="8534400" cy="4648200"/>
          </a:xfrm>
          <a:prstGeom prst="rect">
            <a:avLst/>
          </a:prstGeom>
        </p:spPr>
        <p:txBody>
          <a:bodyPr vert="horz" lIns="91440" tIns="45720" rIns="91440" bIns="45720" rtlCol="0">
            <a:noAutofit/>
          </a:bodyPr>
          <a:lstStyle>
            <a:lvl1pPr marL="169863" indent="-169863" algn="l" defTabSz="914400" rtl="0" eaLnBrk="1" latinLnBrk="0" hangingPunct="1">
              <a:spcBef>
                <a:spcPct val="20000"/>
              </a:spcBef>
              <a:buClr>
                <a:schemeClr val="tx1">
                  <a:lumMod val="85000"/>
                  <a:lumOff val="15000"/>
                </a:schemeClr>
              </a:buClr>
              <a:buSzPct val="100000"/>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85000"/>
                  <a:lumOff val="1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084263" indent="-169863" algn="l" defTabSz="914400" rtl="0" eaLnBrk="1" latinLnBrk="0" hangingPunct="1">
              <a:spcBef>
                <a:spcPct val="20000"/>
              </a:spcBef>
              <a:buClr>
                <a:schemeClr val="tx1">
                  <a:lumMod val="85000"/>
                  <a:lumOff val="1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541463" indent="-169863" algn="l" defTabSz="914400" rtl="0" eaLnBrk="1" latinLnBrk="0" hangingPunct="1">
              <a:spcBef>
                <a:spcPct val="20000"/>
              </a:spcBef>
              <a:buClr>
                <a:schemeClr val="tx1">
                  <a:lumMod val="85000"/>
                  <a:lumOff val="1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998663" indent="-169863" algn="l" defTabSz="914400" rtl="0" eaLnBrk="1" latinLnBrk="0" hangingPunct="1">
              <a:spcBef>
                <a:spcPct val="20000"/>
              </a:spcBef>
              <a:buClr>
                <a:schemeClr val="tx1">
                  <a:lumMod val="85000"/>
                  <a:lumOff val="1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t>Renewable*Connect Enrollment Update</a:t>
            </a:r>
          </a:p>
          <a:p>
            <a:r>
              <a:rPr lang="en-US" dirty="0"/>
              <a:t>1,000 </a:t>
            </a:r>
            <a:r>
              <a:rPr lang="en-US" dirty="0" smtClean="0"/>
              <a:t>enrolled </a:t>
            </a:r>
            <a:r>
              <a:rPr lang="en-US" dirty="0"/>
              <a:t>customers (unique premises)</a:t>
            </a:r>
          </a:p>
          <a:p>
            <a:r>
              <a:rPr lang="en-US" dirty="0"/>
              <a:t>2.9 </a:t>
            </a:r>
            <a:r>
              <a:rPr lang="en-US" dirty="0" smtClean="0"/>
              <a:t>MW </a:t>
            </a:r>
            <a:r>
              <a:rPr lang="en-US" dirty="0"/>
              <a:t>subscribed (</a:t>
            </a:r>
            <a:r>
              <a:rPr lang="en-US" dirty="0" smtClean="0"/>
              <a:t>5.8% </a:t>
            </a:r>
            <a:r>
              <a:rPr lang="en-US" dirty="0"/>
              <a:t>of program capacity)</a:t>
            </a:r>
          </a:p>
          <a:p>
            <a:r>
              <a:rPr lang="en-US" dirty="0"/>
              <a:t>Roughly 55% at 10 year contract term</a:t>
            </a:r>
          </a:p>
          <a:p>
            <a:r>
              <a:rPr lang="en-US" dirty="0"/>
              <a:t>Active marketing and advertising through July 18</a:t>
            </a:r>
          </a:p>
          <a:p>
            <a:r>
              <a:rPr lang="en-US" dirty="0"/>
              <a:t>Phase II occurs July 30-31</a:t>
            </a:r>
          </a:p>
          <a:p>
            <a:pPr lvl="1"/>
            <a:endParaRPr lang="en-US" dirty="0"/>
          </a:p>
          <a:p>
            <a:pPr marL="0" indent="0">
              <a:buNone/>
            </a:pPr>
            <a:r>
              <a:rPr lang="en-US" dirty="0"/>
              <a:t>Renewable Decision Tool Update</a:t>
            </a:r>
          </a:p>
          <a:p>
            <a:r>
              <a:rPr lang="en-US" dirty="0"/>
              <a:t>Updated tool is live</a:t>
            </a:r>
          </a:p>
          <a:p>
            <a:r>
              <a:rPr lang="en-US" dirty="0"/>
              <a:t>Please let us know if you have</a:t>
            </a:r>
            <a:br>
              <a:rPr lang="en-US" dirty="0"/>
            </a:br>
            <a:r>
              <a:rPr lang="en-US" dirty="0"/>
              <a:t>additional comments</a:t>
            </a:r>
          </a:p>
        </p:txBody>
      </p:sp>
      <p:sp>
        <p:nvSpPr>
          <p:cNvPr id="11"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4</a:t>
            </a:fld>
            <a:endParaRPr lang="en-US" dirty="0">
              <a:solidFill>
                <a:schemeClr val="bg1"/>
              </a:solidFill>
            </a:endParaRPr>
          </a:p>
        </p:txBody>
      </p:sp>
      <p:sp>
        <p:nvSpPr>
          <p:cNvPr id="10" name="Text Placeholder 3"/>
          <p:cNvSpPr>
            <a:spLocks noGrp="1"/>
          </p:cNvSpPr>
          <p:nvPr>
            <p:ph type="body" sz="quarter" idx="11"/>
          </p:nvPr>
        </p:nvSpPr>
        <p:spPr>
          <a:xfrm>
            <a:off x="1153633" y="21266"/>
            <a:ext cx="5334000" cy="217967"/>
          </a:xfrm>
        </p:spPr>
        <p:txBody>
          <a:bodyPr/>
          <a:lstStyle/>
          <a:p>
            <a:r>
              <a:rPr lang="en-US" dirty="0"/>
              <a:t>Combined Stakeholder Group</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24452"/>
          <a:stretch/>
        </p:blipFill>
        <p:spPr>
          <a:xfrm>
            <a:off x="5088762" y="3676792"/>
            <a:ext cx="3710631" cy="2686050"/>
          </a:xfrm>
          <a:prstGeom prst="rect">
            <a:avLst/>
          </a:prstGeom>
          <a:ln>
            <a:solidFill>
              <a:schemeClr val="bg1">
                <a:lumMod val="50000"/>
              </a:schemeClr>
            </a:solidFill>
          </a:ln>
        </p:spPr>
      </p:pic>
      <p:sp>
        <p:nvSpPr>
          <p:cNvPr id="8" name="Rectangle 7"/>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34175503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7"/>
          <p:cNvGraphicFramePr>
            <a:graphicFrameLocks noGrp="1"/>
          </p:cNvGraphicFramePr>
          <p:nvPr>
            <p:ph idx="1"/>
            <p:extLst>
              <p:ext uri="{D42A27DB-BD31-4B8C-83A1-F6EECF244321}">
                <p14:modId xmlns:p14="http://schemas.microsoft.com/office/powerpoint/2010/main" val="798636668"/>
              </p:ext>
            </p:extLst>
          </p:nvPr>
        </p:nvGraphicFramePr>
        <p:xfrm>
          <a:off x="108099" y="1447800"/>
          <a:ext cx="8653132" cy="2560320"/>
        </p:xfrm>
        <a:graphic>
          <a:graphicData uri="http://schemas.openxmlformats.org/drawingml/2006/table">
            <a:tbl>
              <a:tblPr firstRow="1" bandRow="1">
                <a:tableStyleId>{00A15C55-8517-42AA-B614-E9B94910E393}</a:tableStyleId>
              </a:tblPr>
              <a:tblGrid>
                <a:gridCol w="4311501"/>
                <a:gridCol w="1295400"/>
                <a:gridCol w="1143000"/>
                <a:gridCol w="1066800"/>
                <a:gridCol w="836431"/>
              </a:tblGrid>
              <a:tr h="227975">
                <a:tc>
                  <a:txBody>
                    <a:bodyPr/>
                    <a:lstStyle/>
                    <a:p>
                      <a:r>
                        <a:rPr lang="en-US" sz="1800" dirty="0" smtClean="0"/>
                        <a:t>Solar*Rewards Annual</a:t>
                      </a:r>
                      <a:r>
                        <a:rPr lang="en-US" sz="1800" baseline="0" dirty="0" smtClean="0"/>
                        <a:t> Capacity (MW)</a:t>
                      </a:r>
                      <a:endParaRPr lang="en-US" sz="1800" dirty="0"/>
                    </a:p>
                  </a:txBody>
                  <a:tcPr marL="45720" marR="45720"/>
                </a:tc>
                <a:tc>
                  <a:txBody>
                    <a:bodyPr/>
                    <a:lstStyle/>
                    <a:p>
                      <a:pPr algn="ctr"/>
                      <a:r>
                        <a:rPr lang="en-US" sz="1800" dirty="0" smtClean="0"/>
                        <a:t>2017 </a:t>
                      </a:r>
                      <a:endParaRPr lang="en-US" sz="1800" dirty="0"/>
                    </a:p>
                  </a:txBody>
                  <a:tcPr marL="45720" marR="45720"/>
                </a:tc>
                <a:tc>
                  <a:txBody>
                    <a:bodyPr/>
                    <a:lstStyle/>
                    <a:p>
                      <a:pPr algn="ctr"/>
                      <a:r>
                        <a:rPr lang="en-US" sz="1800" dirty="0" smtClean="0"/>
                        <a:t>2018</a:t>
                      </a:r>
                      <a:endParaRPr lang="en-US" sz="1800" dirty="0"/>
                    </a:p>
                  </a:txBody>
                  <a:tcPr marL="45720" marR="45720"/>
                </a:tc>
                <a:tc>
                  <a:txBody>
                    <a:bodyPr/>
                    <a:lstStyle/>
                    <a:p>
                      <a:pPr algn="ctr"/>
                      <a:r>
                        <a:rPr lang="en-US" sz="1800" dirty="0" smtClean="0"/>
                        <a:t>2019</a:t>
                      </a:r>
                      <a:endParaRPr lang="en-US" sz="1800" dirty="0"/>
                    </a:p>
                  </a:txBody>
                  <a:tcPr marL="45720" marR="45720"/>
                </a:tc>
                <a:tc>
                  <a:txBody>
                    <a:bodyPr/>
                    <a:lstStyle/>
                    <a:p>
                      <a:pPr algn="ctr"/>
                      <a:r>
                        <a:rPr lang="en-US" sz="1800" dirty="0" smtClean="0"/>
                        <a:t>Total</a:t>
                      </a:r>
                      <a:endParaRPr lang="en-US" sz="1800" dirty="0"/>
                    </a:p>
                  </a:txBody>
                  <a:tcPr marL="45720" marR="45720"/>
                </a:tc>
              </a:tr>
              <a:tr h="187377">
                <a:tc>
                  <a:txBody>
                    <a:bodyPr/>
                    <a:lstStyle/>
                    <a:p>
                      <a:r>
                        <a:rPr lang="en-US" sz="1800" dirty="0" smtClean="0"/>
                        <a:t>Small Option A</a:t>
                      </a:r>
                      <a:endParaRPr lang="en-US" sz="1800" dirty="0"/>
                    </a:p>
                  </a:txBody>
                  <a:tcPr marL="45720" marR="45720"/>
                </a:tc>
                <a:tc>
                  <a:txBody>
                    <a:bodyPr/>
                    <a:lstStyle/>
                    <a:p>
                      <a:pPr algn="ctr"/>
                      <a:r>
                        <a:rPr lang="en-US" sz="1800" dirty="0" smtClean="0"/>
                        <a:t>24</a:t>
                      </a:r>
                      <a:endParaRPr lang="en-US" sz="1800" dirty="0"/>
                    </a:p>
                  </a:txBody>
                  <a:tcPr marL="45720" marR="45720"/>
                </a:tc>
                <a:tc>
                  <a:txBody>
                    <a:bodyPr/>
                    <a:lstStyle/>
                    <a:p>
                      <a:pPr algn="ctr"/>
                      <a:r>
                        <a:rPr lang="en-US" sz="1800" strike="sngStrike" baseline="0" dirty="0" smtClean="0"/>
                        <a:t>24</a:t>
                      </a:r>
                      <a:r>
                        <a:rPr lang="en-US" sz="1800" dirty="0" smtClean="0"/>
                        <a:t>  33  </a:t>
                      </a:r>
                      <a:endParaRPr lang="en-US" sz="1800" dirty="0"/>
                    </a:p>
                  </a:txBody>
                  <a:tcPr marL="45720" marR="45720"/>
                </a:tc>
                <a:tc>
                  <a:txBody>
                    <a:bodyPr/>
                    <a:lstStyle/>
                    <a:p>
                      <a:pPr algn="ctr"/>
                      <a:r>
                        <a:rPr lang="en-US" sz="1800" dirty="0" smtClean="0"/>
                        <a:t>24</a:t>
                      </a:r>
                      <a:endParaRPr lang="en-US" sz="1800" dirty="0"/>
                    </a:p>
                  </a:txBody>
                  <a:tcPr marL="45720" marR="45720"/>
                </a:tc>
                <a:tc>
                  <a:txBody>
                    <a:bodyPr/>
                    <a:lstStyle/>
                    <a:p>
                      <a:pPr algn="ctr"/>
                      <a:r>
                        <a:rPr lang="en-US" sz="1800" dirty="0" smtClean="0"/>
                        <a:t>123</a:t>
                      </a:r>
                      <a:endParaRPr lang="en-US" sz="1800" dirty="0"/>
                    </a:p>
                  </a:txBody>
                  <a:tcPr marL="45720" marR="45720"/>
                </a:tc>
              </a:tr>
              <a:tr h="1873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Small Option B</a:t>
                      </a:r>
                    </a:p>
                  </a:txBody>
                  <a:tcPr marL="45720" marR="45720"/>
                </a:tc>
                <a:tc>
                  <a:txBody>
                    <a:bodyPr/>
                    <a:lstStyle/>
                    <a:p>
                      <a:pPr algn="ctr"/>
                      <a:r>
                        <a:rPr lang="en-US" sz="1800" strike="sngStrike" baseline="0" dirty="0" smtClean="0"/>
                        <a:t>9</a:t>
                      </a:r>
                      <a:endParaRPr lang="en-US" sz="1800" strike="sngStrike" baseline="0" dirty="0"/>
                    </a:p>
                  </a:txBody>
                  <a:tcPr marL="45720" marR="45720"/>
                </a:tc>
                <a:tc>
                  <a:txBody>
                    <a:bodyPr/>
                    <a:lstStyle/>
                    <a:p>
                      <a:pPr algn="ctr"/>
                      <a:r>
                        <a:rPr lang="en-US" sz="1800" dirty="0" smtClean="0"/>
                        <a:t>18</a:t>
                      </a:r>
                      <a:endParaRPr lang="en-US" sz="1800" dirty="0"/>
                    </a:p>
                  </a:txBody>
                  <a:tcPr marL="45720" marR="45720"/>
                </a:tc>
                <a:tc>
                  <a:txBody>
                    <a:bodyPr/>
                    <a:lstStyle/>
                    <a:p>
                      <a:pPr algn="ctr"/>
                      <a:r>
                        <a:rPr lang="en-US" sz="1800" dirty="0" smtClean="0"/>
                        <a:t>24</a:t>
                      </a:r>
                      <a:endParaRPr lang="en-US" sz="1800" dirty="0"/>
                    </a:p>
                  </a:txBody>
                  <a:tcPr marL="45720" marR="45720"/>
                </a:tc>
                <a:tc>
                  <a:txBody>
                    <a:bodyPr/>
                    <a:lstStyle/>
                    <a:p>
                      <a:pPr algn="ctr"/>
                      <a:endParaRPr lang="en-US" sz="1800" dirty="0"/>
                    </a:p>
                  </a:txBody>
                  <a:tcPr marL="45720" marR="45720"/>
                </a:tc>
              </a:tr>
              <a:tr h="30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Medium</a:t>
                      </a:r>
                    </a:p>
                  </a:txBody>
                  <a:tcPr marL="45720" marR="45720"/>
                </a:tc>
                <a:tc>
                  <a:txBody>
                    <a:bodyPr/>
                    <a:lstStyle/>
                    <a:p>
                      <a:pPr algn="ctr"/>
                      <a:r>
                        <a:rPr lang="en-US" sz="1800" dirty="0" smtClean="0"/>
                        <a:t>24</a:t>
                      </a:r>
                      <a:endParaRPr lang="en-US" sz="1800" dirty="0"/>
                    </a:p>
                  </a:txBody>
                  <a:tcPr marL="45720" marR="45720"/>
                </a:tc>
                <a:tc>
                  <a:txBody>
                    <a:bodyPr/>
                    <a:lstStyle/>
                    <a:p>
                      <a:pPr algn="ctr"/>
                      <a:r>
                        <a:rPr lang="en-US" sz="1800" dirty="0" smtClean="0"/>
                        <a:t>24</a:t>
                      </a:r>
                      <a:endParaRPr lang="en-US" sz="1800" dirty="0"/>
                    </a:p>
                  </a:txBody>
                  <a:tcPr marL="45720" marR="45720"/>
                </a:tc>
                <a:tc>
                  <a:txBody>
                    <a:bodyPr/>
                    <a:lstStyle/>
                    <a:p>
                      <a:pPr algn="ctr"/>
                      <a:r>
                        <a:rPr lang="en-US" sz="1800" dirty="0" smtClean="0"/>
                        <a:t>24</a:t>
                      </a:r>
                      <a:endParaRPr lang="en-US" sz="1800" dirty="0"/>
                    </a:p>
                  </a:txBody>
                  <a:tcPr marL="45720" marR="45720"/>
                </a:tc>
                <a:tc>
                  <a:txBody>
                    <a:bodyPr/>
                    <a:lstStyle/>
                    <a:p>
                      <a:pPr algn="ctr"/>
                      <a:r>
                        <a:rPr lang="en-US" sz="1800" dirty="0" smtClean="0"/>
                        <a:t>72</a:t>
                      </a:r>
                      <a:endParaRPr lang="en-US" sz="1800" dirty="0"/>
                    </a:p>
                  </a:txBody>
                  <a:tcPr marL="45720" marR="45720"/>
                </a:tc>
              </a:tr>
              <a:tr h="1873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Large</a:t>
                      </a:r>
                    </a:p>
                  </a:txBody>
                  <a:tcPr marL="45720" marR="45720"/>
                </a:tc>
                <a:tc>
                  <a:txBody>
                    <a:bodyPr/>
                    <a:lstStyle/>
                    <a:p>
                      <a:pPr algn="ctr"/>
                      <a:r>
                        <a:rPr lang="en-US" sz="1800" dirty="0" smtClean="0"/>
                        <a:t>6</a:t>
                      </a:r>
                      <a:endParaRPr lang="en-US" sz="1800" dirty="0"/>
                    </a:p>
                  </a:txBody>
                  <a:tcPr marL="45720" marR="45720"/>
                </a:tc>
                <a:tc>
                  <a:txBody>
                    <a:bodyPr/>
                    <a:lstStyle/>
                    <a:p>
                      <a:pPr algn="ctr"/>
                      <a:r>
                        <a:rPr lang="en-US" sz="1800" dirty="0" smtClean="0"/>
                        <a:t>10</a:t>
                      </a:r>
                      <a:endParaRPr lang="en-US" sz="1800" dirty="0"/>
                    </a:p>
                  </a:txBody>
                  <a:tcPr marL="45720" marR="45720"/>
                </a:tc>
                <a:tc>
                  <a:txBody>
                    <a:bodyPr/>
                    <a:lstStyle/>
                    <a:p>
                      <a:pPr algn="ctr"/>
                      <a:r>
                        <a:rPr lang="en-US" sz="1800" dirty="0" smtClean="0"/>
                        <a:t>14</a:t>
                      </a:r>
                      <a:endParaRPr lang="en-US" sz="1800" dirty="0"/>
                    </a:p>
                  </a:txBody>
                  <a:tcPr marL="45720" marR="45720"/>
                </a:tc>
                <a:tc>
                  <a:txBody>
                    <a:bodyPr/>
                    <a:lstStyle/>
                    <a:p>
                      <a:pPr algn="ctr"/>
                      <a:r>
                        <a:rPr lang="en-US" sz="1800" dirty="0" smtClean="0"/>
                        <a:t>30</a:t>
                      </a:r>
                      <a:endParaRPr lang="en-US" sz="1800" dirty="0"/>
                    </a:p>
                  </a:txBody>
                  <a:tcPr marL="45720" marR="45720"/>
                </a:tc>
              </a:tr>
              <a:tr h="187377">
                <a:tc>
                  <a:txBody>
                    <a:bodyPr/>
                    <a:lstStyle/>
                    <a:p>
                      <a:r>
                        <a:rPr lang="en-US" sz="1800" b="1" dirty="0" smtClean="0"/>
                        <a:t>Total Program</a:t>
                      </a:r>
                      <a:r>
                        <a:rPr lang="en-US" sz="1800" b="1" baseline="0" dirty="0" smtClean="0"/>
                        <a:t> Capacity</a:t>
                      </a:r>
                      <a:endParaRPr lang="en-US" sz="1800" b="1" dirty="0"/>
                    </a:p>
                  </a:txBody>
                  <a:tcPr marL="45720" marR="45720"/>
                </a:tc>
                <a:tc>
                  <a:txBody>
                    <a:bodyPr/>
                    <a:lstStyle/>
                    <a:p>
                      <a:pPr algn="ctr"/>
                      <a:r>
                        <a:rPr lang="en-US" sz="1800" b="1" dirty="0" smtClean="0"/>
                        <a:t>63</a:t>
                      </a:r>
                      <a:endParaRPr lang="en-US" sz="1800" b="1" dirty="0"/>
                    </a:p>
                  </a:txBody>
                  <a:tcPr marL="45720" marR="45720"/>
                </a:tc>
                <a:tc>
                  <a:txBody>
                    <a:bodyPr/>
                    <a:lstStyle/>
                    <a:p>
                      <a:pPr algn="ctr"/>
                      <a:r>
                        <a:rPr lang="en-US" sz="1800" b="1" dirty="0" smtClean="0"/>
                        <a:t>76</a:t>
                      </a:r>
                      <a:endParaRPr lang="en-US" sz="1800" b="1" dirty="0"/>
                    </a:p>
                  </a:txBody>
                  <a:tcPr marL="45720" marR="45720"/>
                </a:tc>
                <a:tc>
                  <a:txBody>
                    <a:bodyPr/>
                    <a:lstStyle/>
                    <a:p>
                      <a:pPr algn="ctr"/>
                      <a:r>
                        <a:rPr lang="en-US" sz="1800" b="1" dirty="0" smtClean="0"/>
                        <a:t>86</a:t>
                      </a:r>
                      <a:endParaRPr lang="en-US" sz="1800" b="1" dirty="0"/>
                    </a:p>
                  </a:txBody>
                  <a:tcPr marL="45720" marR="45720"/>
                </a:tc>
                <a:tc>
                  <a:txBody>
                    <a:bodyPr/>
                    <a:lstStyle/>
                    <a:p>
                      <a:pPr algn="ctr"/>
                      <a:r>
                        <a:rPr lang="en-US" sz="1800" b="1" dirty="0" smtClean="0"/>
                        <a:t>225</a:t>
                      </a:r>
                      <a:endParaRPr lang="en-US" sz="1800" b="1" dirty="0"/>
                    </a:p>
                  </a:txBody>
                  <a:tcPr marL="45720" marR="45720"/>
                </a:tc>
              </a:tr>
              <a:tr h="187377">
                <a:tc>
                  <a:txBody>
                    <a:bodyPr/>
                    <a:lstStyle/>
                    <a:p>
                      <a:r>
                        <a:rPr lang="en-US" sz="1800" b="0" i="1" dirty="0" smtClean="0">
                          <a:latin typeface="+mn-lt"/>
                        </a:rPr>
                        <a:t>*Net Metering</a:t>
                      </a:r>
                      <a:r>
                        <a:rPr lang="en-US" sz="1800" b="0" i="1" baseline="0" dirty="0" smtClean="0">
                          <a:latin typeface="+mn-lt"/>
                        </a:rPr>
                        <a:t> Only</a:t>
                      </a:r>
                      <a:endParaRPr lang="en-US" sz="1800" b="0" i="1" dirty="0">
                        <a:latin typeface="+mn-lt"/>
                      </a:endParaRPr>
                    </a:p>
                  </a:txBody>
                  <a:tcPr marL="45720" marR="45720" anchor="ctr"/>
                </a:tc>
                <a:tc gridSpan="4">
                  <a:txBody>
                    <a:bodyPr/>
                    <a:lstStyle/>
                    <a:p>
                      <a:pPr algn="ctr"/>
                      <a:r>
                        <a:rPr lang="en-US" sz="1600" b="0" i="1" dirty="0" smtClean="0">
                          <a:latin typeface="+mn-lt"/>
                        </a:rPr>
                        <a:t>Applications</a:t>
                      </a:r>
                      <a:r>
                        <a:rPr lang="en-US" sz="1600" b="0" i="1" baseline="0" dirty="0" smtClean="0">
                          <a:latin typeface="+mn-lt"/>
                        </a:rPr>
                        <a:t> exceeded Solar*Rewards in 2017</a:t>
                      </a:r>
                      <a:endParaRPr lang="en-US" sz="1600" b="0" i="1" dirty="0">
                        <a:latin typeface="+mn-lt"/>
                      </a:endParaRPr>
                    </a:p>
                  </a:txBody>
                  <a:tcPr marL="45720" marR="45720" anchor="ctr"/>
                </a:tc>
                <a:tc hMerge="1">
                  <a:txBody>
                    <a:bodyPr/>
                    <a:lstStyle/>
                    <a:p>
                      <a:endParaRPr lang="en-US" sz="1400" b="1" dirty="0"/>
                    </a:p>
                  </a:txBody>
                  <a:tcPr marL="45720" marR="45720"/>
                </a:tc>
                <a:tc hMerge="1">
                  <a:txBody>
                    <a:bodyPr/>
                    <a:lstStyle/>
                    <a:p>
                      <a:endParaRPr lang="en-US" sz="1400" b="1" dirty="0"/>
                    </a:p>
                  </a:txBody>
                  <a:tcPr marL="45720" marR="45720"/>
                </a:tc>
                <a:tc hMerge="1">
                  <a:txBody>
                    <a:bodyPr/>
                    <a:lstStyle/>
                    <a:p>
                      <a:endParaRPr lang="en-US" sz="1400" b="1" dirty="0"/>
                    </a:p>
                  </a:txBody>
                  <a:tcPr marL="45720" marR="45720"/>
                </a:tc>
              </a:tr>
            </a:tbl>
          </a:graphicData>
        </a:graphic>
      </p:graphicFrame>
      <p:graphicFrame>
        <p:nvGraphicFramePr>
          <p:cNvPr id="12" name="Content Placeholder 7"/>
          <p:cNvGraphicFramePr>
            <a:graphicFrameLocks/>
          </p:cNvGraphicFramePr>
          <p:nvPr>
            <p:extLst>
              <p:ext uri="{D42A27DB-BD31-4B8C-83A1-F6EECF244321}">
                <p14:modId xmlns:p14="http://schemas.microsoft.com/office/powerpoint/2010/main" val="3818676908"/>
              </p:ext>
            </p:extLst>
          </p:nvPr>
        </p:nvGraphicFramePr>
        <p:xfrm>
          <a:off x="109869" y="4267200"/>
          <a:ext cx="8653132" cy="1828800"/>
        </p:xfrm>
        <a:graphic>
          <a:graphicData uri="http://schemas.openxmlformats.org/drawingml/2006/table">
            <a:tbl>
              <a:tblPr firstRow="1" bandRow="1">
                <a:tableStyleId>{00A15C55-8517-42AA-B614-E9B94910E393}</a:tableStyleId>
              </a:tblPr>
              <a:tblGrid>
                <a:gridCol w="4309731"/>
                <a:gridCol w="1295400"/>
                <a:gridCol w="1143000"/>
                <a:gridCol w="1143000"/>
                <a:gridCol w="762001"/>
              </a:tblGrid>
              <a:tr h="227975">
                <a:tc>
                  <a:txBody>
                    <a:bodyPr/>
                    <a:lstStyle/>
                    <a:p>
                      <a:r>
                        <a:rPr lang="en-US" sz="1800" dirty="0" smtClean="0"/>
                        <a:t>Solar*Rewards Community </a:t>
                      </a:r>
                      <a:r>
                        <a:rPr lang="en-US" sz="1800" baseline="0" dirty="0" smtClean="0"/>
                        <a:t>Capacity (MW) </a:t>
                      </a:r>
                      <a:endParaRPr lang="en-US" sz="1800" dirty="0"/>
                    </a:p>
                  </a:txBody>
                  <a:tcPr marL="45720" marR="45720"/>
                </a:tc>
                <a:tc>
                  <a:txBody>
                    <a:bodyPr/>
                    <a:lstStyle/>
                    <a:p>
                      <a:pPr algn="ctr"/>
                      <a:r>
                        <a:rPr lang="en-US" sz="1800" dirty="0" smtClean="0"/>
                        <a:t>2017 </a:t>
                      </a:r>
                      <a:endParaRPr lang="en-US" sz="1800" dirty="0"/>
                    </a:p>
                  </a:txBody>
                  <a:tcPr marL="45720" marR="45720"/>
                </a:tc>
                <a:tc>
                  <a:txBody>
                    <a:bodyPr/>
                    <a:lstStyle/>
                    <a:p>
                      <a:pPr algn="ctr"/>
                      <a:r>
                        <a:rPr lang="en-US" sz="1800" dirty="0" smtClean="0"/>
                        <a:t>2018</a:t>
                      </a:r>
                      <a:endParaRPr lang="en-US" sz="1800" dirty="0"/>
                    </a:p>
                  </a:txBody>
                  <a:tcPr marL="45720" marR="45720"/>
                </a:tc>
                <a:tc>
                  <a:txBody>
                    <a:bodyPr/>
                    <a:lstStyle/>
                    <a:p>
                      <a:pPr algn="ctr"/>
                      <a:r>
                        <a:rPr lang="en-US" sz="1800" dirty="0" smtClean="0"/>
                        <a:t>2019</a:t>
                      </a:r>
                      <a:endParaRPr lang="en-US" sz="1800" dirty="0"/>
                    </a:p>
                  </a:txBody>
                  <a:tcPr marL="45720" marR="45720"/>
                </a:tc>
                <a:tc>
                  <a:txBody>
                    <a:bodyPr/>
                    <a:lstStyle/>
                    <a:p>
                      <a:pPr algn="ctr"/>
                      <a:r>
                        <a:rPr lang="en-US" sz="1800" dirty="0" smtClean="0"/>
                        <a:t>Total</a:t>
                      </a:r>
                      <a:endParaRPr lang="en-US" sz="1800" dirty="0"/>
                    </a:p>
                  </a:txBody>
                  <a:tcPr marL="45720" marR="45720"/>
                </a:tc>
              </a:tr>
              <a:tr h="187377">
                <a:tc>
                  <a:txBody>
                    <a:bodyPr/>
                    <a:lstStyle/>
                    <a:p>
                      <a:r>
                        <a:rPr lang="en-US" sz="1800" dirty="0" smtClean="0"/>
                        <a:t>Minimum</a:t>
                      </a:r>
                      <a:endParaRPr lang="en-US" sz="1800" dirty="0"/>
                    </a:p>
                  </a:txBody>
                  <a:tcPr marL="45720" marR="45720"/>
                </a:tc>
                <a:tc>
                  <a:txBody>
                    <a:bodyPr/>
                    <a:lstStyle/>
                    <a:p>
                      <a:pPr algn="ctr"/>
                      <a:r>
                        <a:rPr lang="en-US" sz="1800" strike="sngStrike" baseline="0" dirty="0" smtClean="0"/>
                        <a:t>15</a:t>
                      </a:r>
                      <a:endParaRPr lang="en-US" sz="1800" strike="sngStrike" baseline="0" dirty="0"/>
                    </a:p>
                  </a:txBody>
                  <a:tcPr marL="45720" marR="45720"/>
                </a:tc>
                <a:tc>
                  <a:txBody>
                    <a:bodyPr/>
                    <a:lstStyle/>
                    <a:p>
                      <a:pPr algn="ctr"/>
                      <a:r>
                        <a:rPr lang="en-US" sz="1800" strike="sngStrike" baseline="0" dirty="0" smtClean="0"/>
                        <a:t>15 </a:t>
                      </a:r>
                      <a:r>
                        <a:rPr lang="en-US" sz="1800" dirty="0" smtClean="0"/>
                        <a:t> 30</a:t>
                      </a:r>
                      <a:endParaRPr lang="en-US" sz="1800" dirty="0"/>
                    </a:p>
                  </a:txBody>
                  <a:tcPr marL="45720" marR="45720"/>
                </a:tc>
                <a:tc>
                  <a:txBody>
                    <a:bodyPr/>
                    <a:lstStyle/>
                    <a:p>
                      <a:pPr algn="ctr"/>
                      <a:r>
                        <a:rPr lang="en-US" sz="1800" dirty="0" smtClean="0"/>
                        <a:t>15</a:t>
                      </a:r>
                      <a:endParaRPr lang="en-US" sz="1800" dirty="0"/>
                    </a:p>
                  </a:txBody>
                  <a:tcPr marL="45720" marR="45720"/>
                </a:tc>
                <a:tc>
                  <a:txBody>
                    <a:bodyPr/>
                    <a:lstStyle/>
                    <a:p>
                      <a:pPr algn="ctr"/>
                      <a:r>
                        <a:rPr lang="en-US" sz="1800" dirty="0" smtClean="0"/>
                        <a:t>45</a:t>
                      </a:r>
                      <a:endParaRPr lang="en-US" sz="1800" dirty="0"/>
                    </a:p>
                  </a:txBody>
                  <a:tcPr marL="45720" marR="45720"/>
                </a:tc>
              </a:tr>
              <a:tr h="1873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Maximum</a:t>
                      </a:r>
                    </a:p>
                  </a:txBody>
                  <a:tcPr marL="45720" marR="45720"/>
                </a:tc>
                <a:tc>
                  <a:txBody>
                    <a:bodyPr/>
                    <a:lstStyle/>
                    <a:p>
                      <a:pPr algn="ctr"/>
                      <a:r>
                        <a:rPr lang="en-US" sz="1800" strike="sngStrike" baseline="0" dirty="0" smtClean="0"/>
                        <a:t>30</a:t>
                      </a:r>
                      <a:endParaRPr lang="en-US" sz="1800" strike="sngStrike" baseline="0" dirty="0"/>
                    </a:p>
                  </a:txBody>
                  <a:tcPr marL="45720" marR="45720"/>
                </a:tc>
                <a:tc>
                  <a:txBody>
                    <a:bodyPr/>
                    <a:lstStyle/>
                    <a:p>
                      <a:pPr algn="ctr"/>
                      <a:r>
                        <a:rPr lang="en-US" sz="1800" strike="sngStrike" baseline="0" dirty="0" smtClean="0"/>
                        <a:t>35</a:t>
                      </a:r>
                      <a:r>
                        <a:rPr lang="en-US" sz="1800" dirty="0" smtClean="0"/>
                        <a:t>  65</a:t>
                      </a:r>
                      <a:endParaRPr lang="en-US" sz="1800" dirty="0"/>
                    </a:p>
                  </a:txBody>
                  <a:tcPr marL="45720" marR="45720"/>
                </a:tc>
                <a:tc>
                  <a:txBody>
                    <a:bodyPr/>
                    <a:lstStyle/>
                    <a:p>
                      <a:pPr algn="ctr"/>
                      <a:r>
                        <a:rPr lang="en-US" sz="1800" dirty="0" smtClean="0"/>
                        <a:t>40</a:t>
                      </a:r>
                      <a:endParaRPr lang="en-US" sz="1800" dirty="0"/>
                    </a:p>
                  </a:txBody>
                  <a:tcPr marL="45720" marR="45720"/>
                </a:tc>
                <a:tc>
                  <a:txBody>
                    <a:bodyPr/>
                    <a:lstStyle/>
                    <a:p>
                      <a:pPr algn="ctr"/>
                      <a:r>
                        <a:rPr lang="en-US" sz="1800" dirty="0" smtClean="0"/>
                        <a:t>105</a:t>
                      </a:r>
                      <a:endParaRPr lang="en-US" sz="1800" dirty="0"/>
                    </a:p>
                  </a:txBody>
                  <a:tcPr marL="45720" marR="45720"/>
                </a:tc>
              </a:tr>
              <a:tr h="1873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100% Low-income</a:t>
                      </a:r>
                    </a:p>
                  </a:txBody>
                  <a:tcPr marL="45720" marR="45720"/>
                </a:tc>
                <a:tc>
                  <a:txBody>
                    <a:bodyPr/>
                    <a:lstStyle/>
                    <a:p>
                      <a:pPr algn="ctr"/>
                      <a:r>
                        <a:rPr lang="en-US" sz="1800" dirty="0" smtClean="0"/>
                        <a:t>4</a:t>
                      </a:r>
                      <a:endParaRPr lang="en-US" sz="1800" dirty="0"/>
                    </a:p>
                  </a:txBody>
                  <a:tcPr marL="45720" marR="45720"/>
                </a:tc>
                <a:tc>
                  <a:txBody>
                    <a:bodyPr/>
                    <a:lstStyle/>
                    <a:p>
                      <a:pPr algn="ctr"/>
                      <a:r>
                        <a:rPr lang="en-US" sz="1800" dirty="0" smtClean="0"/>
                        <a:t>4</a:t>
                      </a:r>
                      <a:endParaRPr lang="en-US" sz="1800" dirty="0"/>
                    </a:p>
                  </a:txBody>
                  <a:tcPr marL="45720" marR="45720"/>
                </a:tc>
                <a:tc>
                  <a:txBody>
                    <a:bodyPr/>
                    <a:lstStyle/>
                    <a:p>
                      <a:pPr algn="ctr"/>
                      <a:r>
                        <a:rPr lang="en-US" sz="1800" dirty="0" smtClean="0"/>
                        <a:t>4</a:t>
                      </a:r>
                      <a:endParaRPr lang="en-US" sz="1800" dirty="0"/>
                    </a:p>
                  </a:txBody>
                  <a:tcPr marL="45720" marR="45720"/>
                </a:tc>
                <a:tc>
                  <a:txBody>
                    <a:bodyPr/>
                    <a:lstStyle/>
                    <a:p>
                      <a:pPr algn="ctr"/>
                      <a:r>
                        <a:rPr lang="en-US" sz="1800" dirty="0" smtClean="0"/>
                        <a:t>12</a:t>
                      </a:r>
                      <a:endParaRPr lang="en-US" sz="1800" dirty="0"/>
                    </a:p>
                  </a:txBody>
                  <a:tcPr marL="45720" marR="45720"/>
                </a:tc>
              </a:tr>
              <a:tr h="1873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t>Combined</a:t>
                      </a:r>
                      <a:r>
                        <a:rPr lang="en-US" sz="1800" b="1" baseline="0" dirty="0" smtClean="0"/>
                        <a:t> Maximum</a:t>
                      </a:r>
                      <a:endParaRPr lang="en-US" sz="1800" b="1" dirty="0" smtClean="0"/>
                    </a:p>
                  </a:txBody>
                  <a:tcPr marL="45720" marR="45720"/>
                </a:tc>
                <a:tc>
                  <a:txBody>
                    <a:bodyPr/>
                    <a:lstStyle/>
                    <a:p>
                      <a:pPr algn="ctr"/>
                      <a:r>
                        <a:rPr lang="en-US" sz="1800" b="1" strike="sngStrike" baseline="0" dirty="0" smtClean="0"/>
                        <a:t>3</a:t>
                      </a:r>
                      <a:r>
                        <a:rPr lang="en-US" sz="1800" b="1" dirty="0" smtClean="0"/>
                        <a:t>4</a:t>
                      </a:r>
                      <a:endParaRPr lang="en-US" sz="1800" b="1" dirty="0"/>
                    </a:p>
                  </a:txBody>
                  <a:tcPr marL="45720" marR="45720"/>
                </a:tc>
                <a:tc>
                  <a:txBody>
                    <a:bodyPr/>
                    <a:lstStyle/>
                    <a:p>
                      <a:pPr algn="ctr"/>
                      <a:r>
                        <a:rPr lang="en-US" sz="1800" b="1" strike="sngStrike" baseline="0" dirty="0" smtClean="0"/>
                        <a:t>39</a:t>
                      </a:r>
                      <a:r>
                        <a:rPr lang="en-US" sz="1800" b="1" dirty="0" smtClean="0"/>
                        <a:t>  69  </a:t>
                      </a:r>
                      <a:endParaRPr lang="en-US" sz="1800" b="1" dirty="0"/>
                    </a:p>
                  </a:txBody>
                  <a:tcPr marL="45720" marR="45720"/>
                </a:tc>
                <a:tc>
                  <a:txBody>
                    <a:bodyPr/>
                    <a:lstStyle/>
                    <a:p>
                      <a:pPr algn="ctr"/>
                      <a:r>
                        <a:rPr lang="en-US" sz="1800" b="1" dirty="0" smtClean="0"/>
                        <a:t>44</a:t>
                      </a:r>
                      <a:endParaRPr lang="en-US" sz="1800" b="1" dirty="0"/>
                    </a:p>
                  </a:txBody>
                  <a:tcPr marL="45720" marR="45720"/>
                </a:tc>
                <a:tc>
                  <a:txBody>
                    <a:bodyPr/>
                    <a:lstStyle/>
                    <a:p>
                      <a:pPr algn="ctr"/>
                      <a:r>
                        <a:rPr lang="en-US" sz="1800" b="1" dirty="0" smtClean="0"/>
                        <a:t>117</a:t>
                      </a:r>
                      <a:endParaRPr lang="en-US" sz="1800" b="1" dirty="0"/>
                    </a:p>
                  </a:txBody>
                  <a:tcPr marL="45720" marR="45720"/>
                </a:tc>
              </a:tr>
            </a:tbl>
          </a:graphicData>
        </a:graphic>
      </p:graphicFrame>
      <p:sp>
        <p:nvSpPr>
          <p:cNvPr id="13" name="Title 2"/>
          <p:cNvSpPr>
            <a:spLocks noGrp="1"/>
          </p:cNvSpPr>
          <p:nvPr>
            <p:ph type="title"/>
          </p:nvPr>
        </p:nvSpPr>
        <p:spPr>
          <a:xfrm>
            <a:off x="304800" y="533400"/>
            <a:ext cx="8001000" cy="878179"/>
          </a:xfrm>
        </p:spPr>
        <p:txBody>
          <a:bodyPr/>
          <a:lstStyle/>
          <a:p>
            <a:r>
              <a:rPr lang="en-US" sz="2800" b="1" dirty="0" smtClean="0"/>
              <a:t>2016 Settlement Agreement Program Capacity</a:t>
            </a:r>
            <a:endParaRPr lang="en-US" sz="2800" b="1" dirty="0"/>
          </a:p>
        </p:txBody>
      </p:sp>
      <p:cxnSp>
        <p:nvCxnSpPr>
          <p:cNvPr id="15" name="Straight Arrow Connector 14"/>
          <p:cNvCxnSpPr/>
          <p:nvPr/>
        </p:nvCxnSpPr>
        <p:spPr>
          <a:xfrm flipV="1">
            <a:off x="5334000" y="2057400"/>
            <a:ext cx="60960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334000" y="5181600"/>
            <a:ext cx="6096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334000" y="4800600"/>
            <a:ext cx="6096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5361296" y="5916304"/>
            <a:ext cx="6096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Text Placeholder 3"/>
          <p:cNvSpPr>
            <a:spLocks noGrp="1"/>
          </p:cNvSpPr>
          <p:nvPr>
            <p:ph type="body" sz="quarter" idx="11"/>
          </p:nvPr>
        </p:nvSpPr>
        <p:spPr>
          <a:xfrm>
            <a:off x="1153633" y="21266"/>
            <a:ext cx="5334000" cy="217967"/>
          </a:xfrm>
        </p:spPr>
        <p:txBody>
          <a:bodyPr/>
          <a:lstStyle/>
          <a:p>
            <a:r>
              <a:rPr lang="en-US" dirty="0"/>
              <a:t>Combined Stakeholder Group</a:t>
            </a:r>
          </a:p>
        </p:txBody>
      </p:sp>
      <p:sp>
        <p:nvSpPr>
          <p:cNvPr id="20"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5</a:t>
            </a:fld>
            <a:endParaRPr lang="en-US" dirty="0">
              <a:solidFill>
                <a:schemeClr val="bg1"/>
              </a:solidFill>
            </a:endParaRPr>
          </a:p>
        </p:txBody>
      </p:sp>
    </p:spTree>
    <p:extLst>
      <p:ext uri="{BB962C8B-B14F-4D97-AF65-F5344CB8AC3E}">
        <p14:creationId xmlns:p14="http://schemas.microsoft.com/office/powerpoint/2010/main" val="1364269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itle 2"/>
          <p:cNvSpPr>
            <a:spLocks noGrp="1"/>
          </p:cNvSpPr>
          <p:nvPr>
            <p:ph type="title"/>
          </p:nvPr>
        </p:nvSpPr>
        <p:spPr>
          <a:xfrm>
            <a:off x="304800" y="493421"/>
            <a:ext cx="8763000" cy="878179"/>
          </a:xfrm>
          <a:solidFill>
            <a:schemeClr val="bg1"/>
          </a:solidFill>
        </p:spPr>
        <p:txBody>
          <a:bodyPr/>
          <a:lstStyle/>
          <a:p>
            <a:r>
              <a:rPr lang="en-US" sz="2800" b="1" dirty="0" smtClean="0"/>
              <a:t>Solar*Rewards Dashboard on XcelEnergy.com</a:t>
            </a:r>
            <a:endParaRPr lang="en-US" sz="2800" b="1" dirty="0"/>
          </a:p>
        </p:txBody>
      </p:sp>
      <p:sp>
        <p:nvSpPr>
          <p:cNvPr id="4" name="Text Placeholder 3"/>
          <p:cNvSpPr>
            <a:spLocks noGrp="1"/>
          </p:cNvSpPr>
          <p:nvPr>
            <p:ph type="body" sz="quarter" idx="11"/>
          </p:nvPr>
        </p:nvSpPr>
        <p:spPr/>
        <p:txBody>
          <a:bodyPr/>
          <a:lstStyle/>
          <a:p>
            <a:endParaRPr lang="en-US" dirty="0" smtClean="0"/>
          </a:p>
          <a:p>
            <a:r>
              <a:rPr lang="en-US" dirty="0"/>
              <a:t>Combined Stakeholder Group</a:t>
            </a:r>
          </a:p>
          <a:p>
            <a:endParaRPr lang="en-US" dirty="0"/>
          </a:p>
        </p:txBody>
      </p:sp>
      <p:sp>
        <p:nvSpPr>
          <p:cNvPr id="10" name="Title 2"/>
          <p:cNvSpPr txBox="1">
            <a:spLocks/>
          </p:cNvSpPr>
          <p:nvPr/>
        </p:nvSpPr>
        <p:spPr>
          <a:xfrm>
            <a:off x="304800" y="1179221"/>
            <a:ext cx="8839200" cy="573379"/>
          </a:xfrm>
          <a:prstGeom prst="rect">
            <a:avLst/>
          </a:prstGeom>
        </p:spPr>
        <p:txBody>
          <a:bodyPr vert="horz" lIns="91440" tIns="45720" rIns="91440" bIns="45720" rtlCol="0" anchor="t">
            <a:noAutofit/>
          </a:bodyPr>
          <a:lstStyle>
            <a:lvl1pPr algn="l" defTabSz="914400" rtl="0" eaLnBrk="1" latinLnBrk="0" hangingPunct="1">
              <a:spcBef>
                <a:spcPct val="0"/>
              </a:spcBef>
              <a:buNone/>
              <a:defRPr sz="3200" b="0" kern="1200" cap="none" baseline="0">
                <a:solidFill>
                  <a:srgbClr val="D81E05"/>
                </a:solidFill>
                <a:effectLst/>
                <a:latin typeface="Arial" panose="020B0604020202020204" pitchFamily="34" charset="0"/>
                <a:ea typeface="+mj-ea"/>
                <a:cs typeface="Arial" panose="020B0604020202020204" pitchFamily="34" charset="0"/>
              </a:defRPr>
            </a:lvl1pPr>
          </a:lstStyle>
          <a:p>
            <a:r>
              <a:rPr lang="en-US" sz="2000" dirty="0" smtClean="0">
                <a:solidFill>
                  <a:schemeClr val="bg1">
                    <a:lumMod val="50000"/>
                  </a:schemeClr>
                </a:solidFill>
              </a:rPr>
              <a:t> </a:t>
            </a:r>
            <a:endParaRPr lang="en-US" sz="2000" dirty="0">
              <a:solidFill>
                <a:schemeClr val="bg1">
                  <a:lumMod val="50000"/>
                </a:schemeClr>
              </a:solidFill>
            </a:endParaRPr>
          </a:p>
        </p:txBody>
      </p:sp>
      <p:sp>
        <p:nvSpPr>
          <p:cNvPr id="13"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6</a:t>
            </a:fld>
            <a:endParaRPr lang="en-US" dirty="0">
              <a:solidFill>
                <a:schemeClr val="bg1"/>
              </a:solidFill>
            </a:endParaRPr>
          </a:p>
        </p:txBody>
      </p:sp>
      <p:pic>
        <p:nvPicPr>
          <p:cNvPr id="1026"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143000"/>
            <a:ext cx="8598090" cy="1271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a:hlinkClick r:id="rId3"/>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5475" y="2438400"/>
            <a:ext cx="4505325" cy="3495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304800" y="1981200"/>
            <a:ext cx="6400800" cy="38670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57200" y="6352734"/>
            <a:ext cx="8229600" cy="276666"/>
          </a:xfrm>
          <a:prstGeom prst="rect">
            <a:avLst/>
          </a:prstGeom>
        </p:spPr>
        <p:txBody>
          <a:bodyPr vert="horz" wrap="square" lIns="91440" tIns="45720" rIns="91440" bIns="45720" rtlCol="0" anchor="ctr">
            <a:normAutofit fontScale="62500" lnSpcReduction="20000"/>
          </a:bodyPr>
          <a:lstStyle/>
          <a:p>
            <a:r>
              <a:rPr lang="en-US" i="1" dirty="0" smtClean="0"/>
              <a:t>Link</a:t>
            </a:r>
            <a:r>
              <a:rPr lang="en-US" i="1" dirty="0"/>
              <a:t>: https://www.xcelenergy.com/working_with_us/renewable_developer_resource_center/solar_rewards_developer_resources</a:t>
            </a:r>
            <a:endParaRPr lang="en-US" i="1" dirty="0" smtClean="0"/>
          </a:p>
        </p:txBody>
      </p:sp>
    </p:spTree>
    <p:extLst>
      <p:ext uri="{BB962C8B-B14F-4D97-AF65-F5344CB8AC3E}">
        <p14:creationId xmlns:p14="http://schemas.microsoft.com/office/powerpoint/2010/main" val="33155490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396272A9-6FE0-4626-AEC7-32312B635104}" type="slidenum">
              <a:rPr lang="en-US" smtClean="0"/>
              <a:pPr/>
              <a:t>7</a:t>
            </a:fld>
            <a:endParaRPr lang="en-US" dirty="0"/>
          </a:p>
        </p:txBody>
      </p:sp>
      <p:pic>
        <p:nvPicPr>
          <p:cNvPr id="205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839"/>
          <a:stretch/>
        </p:blipFill>
        <p:spPr bwMode="auto">
          <a:xfrm>
            <a:off x="1905000" y="1763110"/>
            <a:ext cx="4616012" cy="4561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2209800" y="5478516"/>
            <a:ext cx="4038600" cy="8460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Title 2"/>
          <p:cNvSpPr>
            <a:spLocks noGrp="1"/>
          </p:cNvSpPr>
          <p:nvPr>
            <p:ph type="title"/>
          </p:nvPr>
        </p:nvSpPr>
        <p:spPr>
          <a:xfrm>
            <a:off x="304800" y="493421"/>
            <a:ext cx="8763000" cy="878179"/>
          </a:xfrm>
          <a:solidFill>
            <a:schemeClr val="bg1"/>
          </a:solidFill>
        </p:spPr>
        <p:txBody>
          <a:bodyPr/>
          <a:lstStyle/>
          <a:p>
            <a:r>
              <a:rPr lang="en-US" sz="2800" dirty="0" smtClean="0"/>
              <a:t>Solar*Rewards Dashboard on XcelEnergy.com</a:t>
            </a:r>
            <a:endParaRPr lang="en-US" sz="2800" dirty="0"/>
          </a:p>
        </p:txBody>
      </p:sp>
      <p:pic>
        <p:nvPicPr>
          <p:cNvPr id="7" name="Picture 2">
            <a:hlinkClick r:id="rId2"/>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143000"/>
            <a:ext cx="8598090" cy="1271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304800" y="1981200"/>
            <a:ext cx="6400800" cy="38670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57200" y="6352734"/>
            <a:ext cx="8229600" cy="276666"/>
          </a:xfrm>
          <a:prstGeom prst="rect">
            <a:avLst/>
          </a:prstGeom>
        </p:spPr>
        <p:txBody>
          <a:bodyPr vert="horz" wrap="square" lIns="91440" tIns="45720" rIns="91440" bIns="45720" rtlCol="0" anchor="ctr">
            <a:normAutofit fontScale="62500" lnSpcReduction="20000"/>
          </a:bodyPr>
          <a:lstStyle/>
          <a:p>
            <a:r>
              <a:rPr lang="en-US" i="1" dirty="0" smtClean="0"/>
              <a:t>Link</a:t>
            </a:r>
            <a:r>
              <a:rPr lang="en-US" i="1" dirty="0"/>
              <a:t>: https://www.xcelenergy.com/working_with_us/renewable_developer_resource_center/solar_rewards_developer_resources</a:t>
            </a:r>
            <a:endParaRPr lang="en-US" i="1" dirty="0" smtClean="0"/>
          </a:p>
        </p:txBody>
      </p:sp>
      <p:sp>
        <p:nvSpPr>
          <p:cNvPr id="10" name="Text Placeholder 3"/>
          <p:cNvSpPr>
            <a:spLocks noGrp="1"/>
          </p:cNvSpPr>
          <p:nvPr>
            <p:ph type="body" sz="quarter" idx="11"/>
          </p:nvPr>
        </p:nvSpPr>
        <p:spPr>
          <a:xfrm>
            <a:off x="1153633" y="21266"/>
            <a:ext cx="5334000" cy="217967"/>
          </a:xfrm>
        </p:spPr>
        <p:txBody>
          <a:bodyPr/>
          <a:lstStyle/>
          <a:p>
            <a:r>
              <a:rPr lang="en-US" dirty="0"/>
              <a:t>Combined Stakeholder Group</a:t>
            </a:r>
          </a:p>
        </p:txBody>
      </p:sp>
    </p:spTree>
    <p:extLst>
      <p:ext uri="{BB962C8B-B14F-4D97-AF65-F5344CB8AC3E}">
        <p14:creationId xmlns:p14="http://schemas.microsoft.com/office/powerpoint/2010/main" val="42909509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0"/>
            <a:ext cx="4095750" cy="232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0626" y="1524001"/>
            <a:ext cx="4163107" cy="232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131" y="3848101"/>
            <a:ext cx="4076114" cy="232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7978" y="3845472"/>
            <a:ext cx="4045755" cy="2288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8</a:t>
            </a:fld>
            <a:endParaRPr lang="en-US" dirty="0">
              <a:solidFill>
                <a:schemeClr val="bg1"/>
              </a:solidFill>
            </a:endParaRPr>
          </a:p>
        </p:txBody>
      </p:sp>
      <p:sp>
        <p:nvSpPr>
          <p:cNvPr id="10" name="Text Placeholder 3"/>
          <p:cNvSpPr>
            <a:spLocks noGrp="1"/>
          </p:cNvSpPr>
          <p:nvPr>
            <p:ph type="body" sz="quarter" idx="11"/>
          </p:nvPr>
        </p:nvSpPr>
        <p:spPr>
          <a:xfrm>
            <a:off x="1153633" y="21266"/>
            <a:ext cx="5334000" cy="217967"/>
          </a:xfrm>
        </p:spPr>
        <p:txBody>
          <a:bodyPr/>
          <a:lstStyle/>
          <a:p>
            <a:r>
              <a:rPr lang="en-US" dirty="0"/>
              <a:t>Combined Stakeholder Group</a:t>
            </a:r>
          </a:p>
        </p:txBody>
      </p:sp>
      <p:sp>
        <p:nvSpPr>
          <p:cNvPr id="11" name="Title 2"/>
          <p:cNvSpPr>
            <a:spLocks noGrp="1"/>
          </p:cNvSpPr>
          <p:nvPr>
            <p:ph type="title"/>
          </p:nvPr>
        </p:nvSpPr>
        <p:spPr>
          <a:xfrm>
            <a:off x="304800" y="493421"/>
            <a:ext cx="8763000" cy="878179"/>
          </a:xfrm>
          <a:solidFill>
            <a:schemeClr val="bg1"/>
          </a:solidFill>
        </p:spPr>
        <p:txBody>
          <a:bodyPr/>
          <a:lstStyle/>
          <a:p>
            <a:r>
              <a:rPr lang="en-US" sz="2800" b="1" dirty="0" smtClean="0"/>
              <a:t>Solar*Rewards Dashboard for Q1 2018 - Small</a:t>
            </a:r>
            <a:endParaRPr lang="en-US" sz="2800" b="1" dirty="0"/>
          </a:p>
        </p:txBody>
      </p:sp>
    </p:spTree>
    <p:extLst>
      <p:ext uri="{BB962C8B-B14F-4D97-AF65-F5344CB8AC3E}">
        <p14:creationId xmlns:p14="http://schemas.microsoft.com/office/powerpoint/2010/main" val="28786921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7838" y="1524000"/>
            <a:ext cx="5648325" cy="309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1"/>
          <p:cNvSpPr txBox="1"/>
          <p:nvPr/>
        </p:nvSpPr>
        <p:spPr>
          <a:xfrm>
            <a:off x="381000" y="4800600"/>
            <a:ext cx="8382000" cy="1219200"/>
          </a:xfrm>
          <a:prstGeom prst="rect">
            <a:avLst/>
          </a:prstGeom>
        </p:spPr>
        <p:txBody>
          <a:bodyPr vert="horz" wrap="square" lIns="91440" tIns="45720" rIns="91440" bIns="45720" rtlCol="0" anchor="ctr">
            <a:normAutofit/>
          </a:bodyPr>
          <a:lstStyle/>
          <a:p>
            <a:pPr marL="342900" indent="-342900">
              <a:spcBef>
                <a:spcPct val="20000"/>
              </a:spcBef>
              <a:buClr>
                <a:schemeClr val="tx1">
                  <a:lumMod val="85000"/>
                  <a:lumOff val="15000"/>
                </a:schemeClr>
              </a:buClr>
              <a:buFont typeface="Arial" panose="020B0604020202020204" pitchFamily="34" charset="0"/>
              <a:buChar char="•"/>
            </a:pPr>
            <a:r>
              <a:rPr lang="en-US" sz="1900" dirty="0">
                <a:solidFill>
                  <a:schemeClr val="tx1">
                    <a:lumMod val="75000"/>
                    <a:lumOff val="25000"/>
                  </a:schemeClr>
                </a:solidFill>
                <a:latin typeface="Arial" panose="020B0604020202020204" pitchFamily="34" charset="0"/>
                <a:cs typeface="Arial" panose="020B0604020202020204" pitchFamily="34" charset="0"/>
              </a:rPr>
              <a:t>Next Medium Program Opening – July 9th @ 10AM MT</a:t>
            </a:r>
          </a:p>
          <a:p>
            <a:pPr marL="342900" indent="-342900">
              <a:spcBef>
                <a:spcPct val="20000"/>
              </a:spcBef>
              <a:buClr>
                <a:schemeClr val="tx1">
                  <a:lumMod val="85000"/>
                  <a:lumOff val="15000"/>
                </a:schemeClr>
              </a:buClr>
              <a:buFont typeface="Arial" panose="020B0604020202020204" pitchFamily="34" charset="0"/>
              <a:buChar char="•"/>
            </a:pPr>
            <a:r>
              <a:rPr lang="en-US" sz="1900" dirty="0">
                <a:solidFill>
                  <a:schemeClr val="tx1">
                    <a:lumMod val="75000"/>
                    <a:lumOff val="25000"/>
                  </a:schemeClr>
                </a:solidFill>
                <a:latin typeface="Arial" panose="020B0604020202020204" pitchFamily="34" charset="0"/>
                <a:cs typeface="Arial" panose="020B0604020202020204" pitchFamily="34" charset="0"/>
              </a:rPr>
              <a:t>REC Price $0.0425/kWh</a:t>
            </a:r>
          </a:p>
          <a:p>
            <a:pPr marL="342900" indent="-342900">
              <a:spcBef>
                <a:spcPct val="20000"/>
              </a:spcBef>
              <a:buClr>
                <a:schemeClr val="tx1">
                  <a:lumMod val="85000"/>
                  <a:lumOff val="15000"/>
                </a:schemeClr>
              </a:buClr>
              <a:buFont typeface="Arial" panose="020B0604020202020204" pitchFamily="34" charset="0"/>
              <a:buChar char="•"/>
            </a:pPr>
            <a:r>
              <a:rPr lang="en-US" sz="1900" dirty="0">
                <a:solidFill>
                  <a:schemeClr val="tx1">
                    <a:lumMod val="75000"/>
                    <a:lumOff val="25000"/>
                  </a:schemeClr>
                </a:solidFill>
                <a:latin typeface="Arial" panose="020B0604020202020204" pitchFamily="34" charset="0"/>
                <a:cs typeface="Arial" panose="020B0604020202020204" pitchFamily="34" charset="0"/>
              </a:rPr>
              <a:t>6.175 MW available (175kW rollover capacity from no deposit received</a:t>
            </a:r>
            <a:r>
              <a:rPr lang="en-US" sz="2000" dirty="0" smtClean="0">
                <a:solidFill>
                  <a:schemeClr val="tx1">
                    <a:lumMod val="75000"/>
                    <a:lumOff val="25000"/>
                  </a:schemeClr>
                </a:solidFill>
                <a:latin typeface="Arial" panose="020B0604020202020204" pitchFamily="34" charset="0"/>
                <a:cs typeface="Arial" panose="020B0604020202020204" pitchFamily="34" charset="0"/>
              </a:rPr>
              <a:t>)</a:t>
            </a:r>
            <a:endParaRPr lang="en-US" sz="2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 name="Text Placeholder 3"/>
          <p:cNvSpPr>
            <a:spLocks noGrp="1"/>
          </p:cNvSpPr>
          <p:nvPr>
            <p:ph type="body" sz="quarter" idx="11"/>
          </p:nvPr>
        </p:nvSpPr>
        <p:spPr>
          <a:xfrm>
            <a:off x="1153633" y="21266"/>
            <a:ext cx="5334000" cy="217967"/>
          </a:xfrm>
        </p:spPr>
        <p:txBody>
          <a:bodyPr/>
          <a:lstStyle/>
          <a:p>
            <a:r>
              <a:rPr lang="en-US" dirty="0"/>
              <a:t>Combined Stakeholder Group</a:t>
            </a:r>
          </a:p>
        </p:txBody>
      </p:sp>
      <p:sp>
        <p:nvSpPr>
          <p:cNvPr id="9" name="Rectangle 8"/>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Title 2"/>
          <p:cNvSpPr>
            <a:spLocks noGrp="1"/>
          </p:cNvSpPr>
          <p:nvPr>
            <p:ph type="title"/>
          </p:nvPr>
        </p:nvSpPr>
        <p:spPr>
          <a:xfrm>
            <a:off x="304800" y="493421"/>
            <a:ext cx="8763000" cy="878179"/>
          </a:xfrm>
          <a:solidFill>
            <a:schemeClr val="bg1"/>
          </a:solidFill>
        </p:spPr>
        <p:txBody>
          <a:bodyPr/>
          <a:lstStyle/>
          <a:p>
            <a:r>
              <a:rPr lang="en-US" sz="2800" b="1" dirty="0" smtClean="0"/>
              <a:t>Solar*Rewards Dashboard for Q1 2018 - Medium</a:t>
            </a:r>
            <a:endParaRPr lang="en-US" sz="2800" b="1" dirty="0"/>
          </a:p>
        </p:txBody>
      </p:sp>
      <p:sp>
        <p:nvSpPr>
          <p:cNvPr id="8"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9</a:t>
            </a:fld>
            <a:endParaRPr lang="en-US" dirty="0">
              <a:solidFill>
                <a:schemeClr val="bg1"/>
              </a:solidFill>
            </a:endParaRPr>
          </a:p>
        </p:txBody>
      </p:sp>
    </p:spTree>
    <p:extLst>
      <p:ext uri="{BB962C8B-B14F-4D97-AF65-F5344CB8AC3E}">
        <p14:creationId xmlns:p14="http://schemas.microsoft.com/office/powerpoint/2010/main" val="2521460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426262" y="1295400"/>
            <a:ext cx="8641538" cy="5257800"/>
          </a:xfrm>
          <a:prstGeom prst="rect">
            <a:avLst/>
          </a:prstGeom>
        </p:spPr>
        <p:txBody>
          <a:bodyPr vert="horz" wrap="square" lIns="91440" tIns="45720" rIns="91440" bIns="45720" rtlCol="0" anchor="t">
            <a:normAutofit/>
          </a:bodyPr>
          <a:lstStyle/>
          <a:p>
            <a:r>
              <a:rPr lang="en-US" dirty="0" smtClean="0">
                <a:latin typeface="Arial" panose="020B0604020202020204" pitchFamily="34" charset="0"/>
                <a:cs typeface="Arial" panose="020B0604020202020204" pitchFamily="34" charset="0"/>
              </a:rPr>
              <a:t>2018 Large Solar*Rewards Program Scope</a:t>
            </a:r>
          </a:p>
          <a:p>
            <a:pPr marL="342900" indent="-342900">
              <a:buFont typeface="Arial" panose="020B0604020202020204" pitchFamily="34" charset="0"/>
              <a:buChar char="•"/>
            </a:pPr>
            <a:r>
              <a:rPr lang="en-US" dirty="0" smtClean="0">
                <a:latin typeface="Arial" panose="020B0604020202020204" pitchFamily="34" charset="0"/>
                <a:cs typeface="Arial" panose="020B0604020202020204" pitchFamily="34" charset="0"/>
              </a:rPr>
              <a:t>Competitive bid </a:t>
            </a:r>
            <a:r>
              <a:rPr lang="en-US" dirty="0">
                <a:latin typeface="Arial" panose="020B0604020202020204" pitchFamily="34" charset="0"/>
                <a:cs typeface="Arial" panose="020B0604020202020204" pitchFamily="34" charset="0"/>
              </a:rPr>
              <a:t>for up to </a:t>
            </a:r>
            <a:r>
              <a:rPr lang="en-US" dirty="0" smtClean="0">
                <a:latin typeface="Arial" panose="020B0604020202020204" pitchFamily="34" charset="0"/>
                <a:cs typeface="Arial" panose="020B0604020202020204" pitchFamily="34" charset="0"/>
              </a:rPr>
              <a:t>10 </a:t>
            </a:r>
            <a:r>
              <a:rPr lang="en-US" dirty="0">
                <a:latin typeface="Arial" panose="020B0604020202020204" pitchFamily="34" charset="0"/>
                <a:cs typeface="Arial" panose="020B0604020202020204" pitchFamily="34" charset="0"/>
              </a:rPr>
              <a:t>MW of solar sited and interconnected at customer</a:t>
            </a:r>
          </a:p>
          <a:p>
            <a:pPr marL="342900" indent="-342900">
              <a:buFont typeface="Arial" panose="020B0604020202020204" pitchFamily="34" charset="0"/>
              <a:buChar char="•"/>
            </a:pPr>
            <a:r>
              <a:rPr lang="en-US" dirty="0" smtClean="0">
                <a:latin typeface="Arial" panose="020B0604020202020204" pitchFamily="34" charset="0"/>
                <a:cs typeface="Arial" panose="020B0604020202020204" pitchFamily="34" charset="0"/>
              </a:rPr>
              <a:t>System size of ≥500kW, up </a:t>
            </a:r>
            <a:r>
              <a:rPr lang="en-US" dirty="0">
                <a:latin typeface="Arial" panose="020B0604020202020204" pitchFamily="34" charset="0"/>
                <a:cs typeface="Arial" panose="020B0604020202020204" pitchFamily="34" charset="0"/>
              </a:rPr>
              <a:t>to120% of annual use</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Bid for Renewable Energy Credit (REC) incentive ($/MWh) </a:t>
            </a:r>
            <a:r>
              <a:rPr lang="en-US" dirty="0" smtClean="0">
                <a:latin typeface="Arial" panose="020B0604020202020204" pitchFamily="34" charset="0"/>
                <a:cs typeface="Arial" panose="020B0604020202020204" pitchFamily="34" charset="0"/>
              </a:rPr>
              <a:t>for </a:t>
            </a:r>
            <a:r>
              <a:rPr lang="en-US" dirty="0">
                <a:latin typeface="Arial" panose="020B0604020202020204" pitchFamily="34" charset="0"/>
                <a:cs typeface="Arial" panose="020B0604020202020204" pitchFamily="34" charset="0"/>
              </a:rPr>
              <a:t>20 </a:t>
            </a:r>
            <a:r>
              <a:rPr lang="en-US" dirty="0" smtClean="0">
                <a:latin typeface="Arial" panose="020B0604020202020204" pitchFamily="34" charset="0"/>
                <a:cs typeface="Arial" panose="020B0604020202020204" pitchFamily="34" charset="0"/>
              </a:rPr>
              <a:t>year- term</a:t>
            </a: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2018 Competitive Bid Results</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Total Bids Received: 4 for 12.362 MW</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Bids and Capacity Awarded: 3 projects for 9.362 MW</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Capacity Available in 2019 Program: 14.638 MW</a:t>
            </a:r>
          </a:p>
          <a:p>
            <a:endParaRPr lang="en-US" dirty="0">
              <a:latin typeface="Arial" panose="020B0604020202020204" pitchFamily="34" charset="0"/>
              <a:cs typeface="Arial" panose="020B0604020202020204" pitchFamily="34" charset="0"/>
            </a:endParaRPr>
          </a:p>
          <a:p>
            <a:endParaRPr lang="en-US" dirty="0" smtClean="0"/>
          </a:p>
        </p:txBody>
      </p:sp>
      <p:sp>
        <p:nvSpPr>
          <p:cNvPr id="7" name="Text Placeholder 3"/>
          <p:cNvSpPr>
            <a:spLocks noGrp="1"/>
          </p:cNvSpPr>
          <p:nvPr>
            <p:ph type="body" sz="quarter" idx="11"/>
          </p:nvPr>
        </p:nvSpPr>
        <p:spPr>
          <a:xfrm>
            <a:off x="1153633" y="21266"/>
            <a:ext cx="5334000" cy="217967"/>
          </a:xfrm>
        </p:spPr>
        <p:txBody>
          <a:bodyPr/>
          <a:lstStyle/>
          <a:p>
            <a:r>
              <a:rPr lang="en-US" dirty="0"/>
              <a:t>Combined Stakeholder Group</a:t>
            </a:r>
          </a:p>
        </p:txBody>
      </p:sp>
      <p:sp>
        <p:nvSpPr>
          <p:cNvPr id="9" name="Rectangle 8"/>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Title 2"/>
          <p:cNvSpPr>
            <a:spLocks noGrp="1"/>
          </p:cNvSpPr>
          <p:nvPr>
            <p:ph type="title"/>
          </p:nvPr>
        </p:nvSpPr>
        <p:spPr>
          <a:xfrm>
            <a:off x="304800" y="493421"/>
            <a:ext cx="8763000" cy="878179"/>
          </a:xfrm>
          <a:solidFill>
            <a:schemeClr val="bg1"/>
          </a:solidFill>
        </p:spPr>
        <p:txBody>
          <a:bodyPr/>
          <a:lstStyle/>
          <a:p>
            <a:r>
              <a:rPr lang="en-US" sz="2800" b="1" dirty="0" smtClean="0"/>
              <a:t>Solar*Rewards Dashboard for Q1 2018 – Large</a:t>
            </a:r>
            <a:endParaRPr lang="en-US" sz="2800" b="1" dirty="0"/>
          </a:p>
        </p:txBody>
      </p:sp>
      <p:sp>
        <p:nvSpPr>
          <p:cNvPr id="26"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10</a:t>
            </a:fld>
            <a:endParaRPr lang="en-US" dirty="0">
              <a:solidFill>
                <a:schemeClr val="bg1"/>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1" y="2400452"/>
            <a:ext cx="6172200" cy="2237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1823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b="1" dirty="0" smtClean="0"/>
              <a:t>On-site Storage Update</a:t>
            </a:r>
            <a:endParaRPr lang="en-US" sz="2800" b="1" dirty="0"/>
          </a:p>
        </p:txBody>
      </p:sp>
      <p:graphicFrame>
        <p:nvGraphicFramePr>
          <p:cNvPr id="2" name="Table 1"/>
          <p:cNvGraphicFramePr>
            <a:graphicFrameLocks noGrp="1"/>
          </p:cNvGraphicFramePr>
          <p:nvPr>
            <p:extLst>
              <p:ext uri="{D42A27DB-BD31-4B8C-83A1-F6EECF244321}">
                <p14:modId xmlns:p14="http://schemas.microsoft.com/office/powerpoint/2010/main" val="1788627980"/>
              </p:ext>
            </p:extLst>
          </p:nvPr>
        </p:nvGraphicFramePr>
        <p:xfrm>
          <a:off x="4495800" y="1828800"/>
          <a:ext cx="4178300" cy="2949574"/>
        </p:xfrm>
        <a:graphic>
          <a:graphicData uri="http://schemas.openxmlformats.org/drawingml/2006/table">
            <a:tbl>
              <a:tblPr/>
              <a:tblGrid>
                <a:gridCol w="2647635"/>
                <a:gridCol w="1530665"/>
              </a:tblGrid>
              <a:tr h="382352">
                <a:tc>
                  <a:txBody>
                    <a:bodyPr/>
                    <a:lstStyle/>
                    <a:p>
                      <a:pPr algn="l" fontAlgn="b"/>
                      <a:r>
                        <a:rPr lang="en-US" sz="1800" b="1" i="0" u="sng" strike="noStrike" dirty="0" smtClean="0">
                          <a:solidFill>
                            <a:srgbClr val="000000"/>
                          </a:solidFill>
                          <a:effectLst/>
                          <a:latin typeface="Calibri"/>
                        </a:rPr>
                        <a:t> Application Stage</a:t>
                      </a:r>
                      <a:endParaRPr lang="en-US" sz="1800" b="1" i="0" u="sng"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800" b="1" i="0" u="sng" strike="noStrike" dirty="0" smtClean="0">
                          <a:solidFill>
                            <a:srgbClr val="000000"/>
                          </a:solidFill>
                          <a:effectLst/>
                          <a:latin typeface="Calibri"/>
                        </a:rPr>
                        <a:t> Count</a:t>
                      </a:r>
                      <a:endParaRPr lang="en-US" sz="1800" b="1" i="0" u="sng"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4145">
                <a:tc>
                  <a:txBody>
                    <a:bodyPr/>
                    <a:lstStyle/>
                    <a:p>
                      <a:pPr algn="l" fontAlgn="b"/>
                      <a:r>
                        <a:rPr lang="en-US" sz="1800" b="1" i="0" u="none" strike="noStrike" dirty="0" smtClean="0">
                          <a:solidFill>
                            <a:srgbClr val="000000"/>
                          </a:solidFill>
                          <a:effectLst/>
                          <a:latin typeface="Calibri"/>
                        </a:rPr>
                        <a:t> Solar </a:t>
                      </a:r>
                      <a:r>
                        <a:rPr lang="en-US" sz="1800" b="1" i="0" u="none" strike="noStrike" dirty="0">
                          <a:solidFill>
                            <a:srgbClr val="000000"/>
                          </a:solidFill>
                          <a:effectLst/>
                          <a:latin typeface="Calibri"/>
                        </a:rPr>
                        <a:t>Installation Details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1800" b="1" i="0" u="none" strike="noStrike" dirty="0">
                          <a:solidFill>
                            <a:srgbClr val="000000"/>
                          </a:solidFill>
                          <a:effectLst/>
                          <a:latin typeface="Calibri"/>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r>
              <a:tr h="364145">
                <a:tc>
                  <a:txBody>
                    <a:bodyPr/>
                    <a:lstStyle/>
                    <a:p>
                      <a:pPr algn="l" fontAlgn="b"/>
                      <a:r>
                        <a:rPr lang="en-US" sz="1800" b="1" i="0" u="none" strike="noStrike" dirty="0" smtClean="0">
                          <a:solidFill>
                            <a:srgbClr val="000000"/>
                          </a:solidFill>
                          <a:effectLst/>
                          <a:latin typeface="Calibri"/>
                        </a:rPr>
                        <a:t> Documents </a:t>
                      </a:r>
                      <a:r>
                        <a:rPr lang="en-US" sz="1800" b="1" i="0" u="none" strike="noStrike" dirty="0">
                          <a:solidFill>
                            <a:srgbClr val="000000"/>
                          </a:solidFill>
                          <a:effectLst/>
                          <a:latin typeface="Calibri"/>
                        </a:rPr>
                        <a:t>and Payments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fontAlgn="b"/>
                      <a:r>
                        <a:rPr lang="en-US" sz="1800" b="1" i="0" u="none" strike="noStrike" dirty="0">
                          <a:solidFill>
                            <a:srgbClr val="000000"/>
                          </a:solidFill>
                          <a:effectLst/>
                          <a:latin typeface="Calibri"/>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r>
              <a:tr h="364145">
                <a:tc>
                  <a:txBody>
                    <a:bodyPr/>
                    <a:lstStyle/>
                    <a:p>
                      <a:pPr algn="l" fontAlgn="b"/>
                      <a:r>
                        <a:rPr lang="en-US" sz="1800" b="1" i="0" u="none" strike="noStrike" dirty="0" smtClean="0">
                          <a:solidFill>
                            <a:srgbClr val="000000"/>
                          </a:solidFill>
                          <a:effectLst/>
                          <a:latin typeface="Calibri"/>
                        </a:rPr>
                        <a:t> Engineering </a:t>
                      </a:r>
                      <a:r>
                        <a:rPr lang="en-US" sz="1800" b="1" i="0" u="none" strike="noStrike" dirty="0">
                          <a:solidFill>
                            <a:srgbClr val="000000"/>
                          </a:solidFill>
                          <a:effectLst/>
                          <a:latin typeface="Calibri"/>
                        </a:rPr>
                        <a:t>Review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75000"/>
                      </a:schemeClr>
                    </a:solidFill>
                  </a:tcPr>
                </a:tc>
                <a:tc>
                  <a:txBody>
                    <a:bodyPr/>
                    <a:lstStyle/>
                    <a:p>
                      <a:pPr algn="ctr" fontAlgn="b"/>
                      <a:r>
                        <a:rPr lang="en-US" sz="1800" b="1" i="0" u="none" strike="noStrike" dirty="0">
                          <a:solidFill>
                            <a:srgbClr val="000000"/>
                          </a:solidFill>
                          <a:effectLst/>
                          <a:latin typeface="Calibri"/>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75000"/>
                      </a:schemeClr>
                    </a:solidFill>
                  </a:tcPr>
                </a:tc>
              </a:tr>
              <a:tr h="364145">
                <a:tc>
                  <a:txBody>
                    <a:bodyPr/>
                    <a:lstStyle/>
                    <a:p>
                      <a:pPr algn="l" fontAlgn="b"/>
                      <a:r>
                        <a:rPr lang="en-US" sz="1800" b="1" i="0" u="none" strike="noStrike" dirty="0" smtClean="0">
                          <a:solidFill>
                            <a:srgbClr val="000000"/>
                          </a:solidFill>
                          <a:effectLst/>
                          <a:latin typeface="Calibri"/>
                        </a:rPr>
                        <a:t> Final </a:t>
                      </a:r>
                      <a:r>
                        <a:rPr lang="en-US" sz="1800" b="1" i="0" u="none" strike="noStrike" dirty="0">
                          <a:solidFill>
                            <a:srgbClr val="000000"/>
                          </a:solidFill>
                          <a:effectLst/>
                          <a:latin typeface="Calibri"/>
                        </a:rPr>
                        <a:t>Documentation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r>
                        <a:rPr lang="en-US" sz="1800" b="1" i="0" u="none" strike="noStrike" dirty="0">
                          <a:solidFill>
                            <a:srgbClr val="000000"/>
                          </a:solidFill>
                          <a:effectLst/>
                          <a:latin typeface="Calibri"/>
                        </a:rPr>
                        <a:t>137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r>
              <a:tr h="364145">
                <a:tc>
                  <a:txBody>
                    <a:bodyPr/>
                    <a:lstStyle/>
                    <a:p>
                      <a:pPr algn="l" fontAlgn="b"/>
                      <a:r>
                        <a:rPr lang="en-US" sz="1800" b="1" i="0" u="none" strike="noStrike" dirty="0" smtClean="0">
                          <a:solidFill>
                            <a:srgbClr val="000000"/>
                          </a:solidFill>
                          <a:effectLst/>
                          <a:latin typeface="Calibri"/>
                        </a:rPr>
                        <a:t> Meter </a:t>
                      </a:r>
                      <a:r>
                        <a:rPr lang="en-US" sz="1800" b="1" i="0" u="none" strike="noStrike" dirty="0">
                          <a:solidFill>
                            <a:srgbClr val="000000"/>
                          </a:solidFill>
                          <a:effectLst/>
                          <a:latin typeface="Calibri"/>
                        </a:rPr>
                        <a:t>Installation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solidFill>
                  </a:tcPr>
                </a:tc>
                <a:tc>
                  <a:txBody>
                    <a:bodyPr/>
                    <a:lstStyle/>
                    <a:p>
                      <a:pPr algn="ctr" fontAlgn="b"/>
                      <a:r>
                        <a:rPr lang="en-US" sz="1800" b="1" i="0" u="none" strike="noStrike" dirty="0">
                          <a:solidFill>
                            <a:srgbClr val="000000"/>
                          </a:solidFill>
                          <a:effectLst/>
                          <a:latin typeface="Calibri"/>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solidFill>
                  </a:tcPr>
                </a:tc>
              </a:tr>
              <a:tr h="382352">
                <a:tc>
                  <a:txBody>
                    <a:bodyPr/>
                    <a:lstStyle/>
                    <a:p>
                      <a:pPr algn="l" fontAlgn="b"/>
                      <a:r>
                        <a:rPr lang="en-US" sz="1800" b="1" i="0" u="none" strike="noStrike" dirty="0" smtClean="0">
                          <a:solidFill>
                            <a:srgbClr val="000000"/>
                          </a:solidFill>
                          <a:effectLst/>
                          <a:latin typeface="Calibri"/>
                        </a:rPr>
                        <a:t> Completed</a:t>
                      </a:r>
                      <a:endParaRPr lang="en-US" sz="18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800" b="1" i="0" u="none" strike="noStrike" dirty="0">
                          <a:solidFill>
                            <a:srgbClr val="000000"/>
                          </a:solidFill>
                          <a:effectLst/>
                          <a:latin typeface="Calibri"/>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364145">
                <a:tc>
                  <a:txBody>
                    <a:bodyPr/>
                    <a:lstStyle/>
                    <a:p>
                      <a:pPr algn="l" fontAlgn="b"/>
                      <a:r>
                        <a:rPr lang="en-US" sz="1800" b="1" i="0" u="none" strike="noStrike" dirty="0" smtClean="0">
                          <a:solidFill>
                            <a:srgbClr val="000000"/>
                          </a:solidFill>
                          <a:effectLst/>
                          <a:latin typeface="Calibri"/>
                        </a:rPr>
                        <a:t> Grand </a:t>
                      </a:r>
                      <a:r>
                        <a:rPr lang="en-US" sz="1800" b="1" i="0" u="none" strike="noStrike" dirty="0">
                          <a:solidFill>
                            <a:srgbClr val="000000"/>
                          </a:solidFill>
                          <a:effectLst/>
                          <a:latin typeface="Calibri"/>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a:rPr>
                        <a:t>295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Chart 7"/>
          <p:cNvGraphicFramePr>
            <a:graphicFrameLocks/>
          </p:cNvGraphicFramePr>
          <p:nvPr>
            <p:extLst>
              <p:ext uri="{D42A27DB-BD31-4B8C-83A1-F6EECF244321}">
                <p14:modId xmlns:p14="http://schemas.microsoft.com/office/powerpoint/2010/main" val="2359097550"/>
              </p:ext>
            </p:extLst>
          </p:nvPr>
        </p:nvGraphicFramePr>
        <p:xfrm>
          <a:off x="152400" y="1371600"/>
          <a:ext cx="4303986" cy="3810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381000" y="5029200"/>
            <a:ext cx="8382000" cy="1066800"/>
          </a:xfrm>
          <a:prstGeom prst="rect">
            <a:avLst/>
          </a:prstGeom>
        </p:spPr>
        <p:txBody>
          <a:bodyPr vert="horz" wrap="square" lIns="91440" tIns="45720" rIns="91440" bIns="45720" rtlCol="0" anchor="ctr">
            <a:normAutofit/>
          </a:bodyPr>
          <a:lstStyle/>
          <a:p>
            <a:pPr marL="285750" indent="-285750">
              <a:spcBef>
                <a:spcPct val="20000"/>
              </a:spcBef>
              <a:buClr>
                <a:schemeClr val="tx1">
                  <a:lumMod val="85000"/>
                  <a:lumOff val="15000"/>
                </a:schemeClr>
              </a:buClr>
              <a:buFont typeface="Arial" panose="020B0604020202020204" pitchFamily="34" charset="0"/>
              <a:buChar char="•"/>
            </a:pPr>
            <a:r>
              <a:rPr lang="en-US" dirty="0">
                <a:solidFill>
                  <a:schemeClr val="tx1">
                    <a:lumMod val="75000"/>
                    <a:lumOff val="25000"/>
                  </a:schemeClr>
                </a:solidFill>
                <a:latin typeface="Arial" panose="020B0604020202020204" pitchFamily="34" charset="0"/>
                <a:cs typeface="Arial" panose="020B0604020202020204" pitchFamily="34" charset="0"/>
              </a:rPr>
              <a:t>46 applications for standalone/retrofit </a:t>
            </a:r>
            <a:r>
              <a:rPr lang="en-US" dirty="0" smtClean="0">
                <a:solidFill>
                  <a:schemeClr val="tx1">
                    <a:lumMod val="75000"/>
                    <a:lumOff val="25000"/>
                  </a:schemeClr>
                </a:solidFill>
                <a:latin typeface="Arial" panose="020B0604020202020204" pitchFamily="34" charset="0"/>
                <a:cs typeface="Arial" panose="020B0604020202020204" pitchFamily="34" charset="0"/>
              </a:rPr>
              <a:t>storage </a:t>
            </a:r>
            <a:r>
              <a:rPr lang="en-US" dirty="0">
                <a:solidFill>
                  <a:schemeClr val="tx1">
                    <a:lumMod val="75000"/>
                    <a:lumOff val="25000"/>
                  </a:schemeClr>
                </a:solidFill>
                <a:latin typeface="Arial" panose="020B0604020202020204" pitchFamily="34" charset="0"/>
                <a:cs typeface="Arial" panose="020B0604020202020204" pitchFamily="34" charset="0"/>
              </a:rPr>
              <a:t>systems</a:t>
            </a:r>
          </a:p>
          <a:p>
            <a:pPr marL="285750" indent="-285750">
              <a:spcBef>
                <a:spcPct val="20000"/>
              </a:spcBef>
              <a:buClr>
                <a:schemeClr val="tx1">
                  <a:lumMod val="85000"/>
                  <a:lumOff val="15000"/>
                </a:schemeClr>
              </a:buClr>
              <a:buFont typeface="Arial" panose="020B0604020202020204" pitchFamily="34" charset="0"/>
              <a:buChar char="•"/>
            </a:pPr>
            <a:r>
              <a:rPr lang="en-US" dirty="0">
                <a:solidFill>
                  <a:schemeClr val="tx1">
                    <a:lumMod val="75000"/>
                    <a:lumOff val="25000"/>
                  </a:schemeClr>
                </a:solidFill>
                <a:latin typeface="Arial" panose="020B0604020202020204" pitchFamily="34" charset="0"/>
                <a:cs typeface="Arial" panose="020B0604020202020204" pitchFamily="34" charset="0"/>
              </a:rPr>
              <a:t>249 application paired with new </a:t>
            </a:r>
            <a:r>
              <a:rPr lang="en-US" dirty="0" smtClean="0">
                <a:solidFill>
                  <a:schemeClr val="tx1">
                    <a:lumMod val="75000"/>
                    <a:lumOff val="25000"/>
                  </a:schemeClr>
                </a:solidFill>
                <a:latin typeface="Arial" panose="020B0604020202020204" pitchFamily="34" charset="0"/>
                <a:cs typeface="Arial" panose="020B0604020202020204" pitchFamily="34" charset="0"/>
              </a:rPr>
              <a:t>solar</a:t>
            </a:r>
          </a:p>
          <a:p>
            <a:pPr marL="285750" indent="-285750">
              <a:spcBef>
                <a:spcPct val="20000"/>
              </a:spcBef>
              <a:buClr>
                <a:schemeClr val="tx1">
                  <a:lumMod val="85000"/>
                  <a:lumOff val="15000"/>
                </a:schemeClr>
              </a:buClr>
              <a:buFont typeface="Arial" panose="020B0604020202020204" pitchFamily="34" charset="0"/>
              <a:buChar char="•"/>
            </a:pPr>
            <a:r>
              <a:rPr lang="en-US" dirty="0" smtClean="0">
                <a:solidFill>
                  <a:schemeClr val="tx1">
                    <a:lumMod val="75000"/>
                    <a:lumOff val="25000"/>
                  </a:schemeClr>
                </a:solidFill>
                <a:latin typeface="Arial" panose="020B0604020202020204" pitchFamily="34" charset="0"/>
                <a:cs typeface="Arial" panose="020B0604020202020204" pitchFamily="34" charset="0"/>
              </a:rPr>
              <a:t>10 pre-reviews approved for different storage packages</a:t>
            </a:r>
            <a:endParaRPr lang="en-US"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9" name="Text Placeholder 3"/>
          <p:cNvSpPr>
            <a:spLocks noGrp="1"/>
          </p:cNvSpPr>
          <p:nvPr>
            <p:ph type="body" sz="quarter" idx="11"/>
          </p:nvPr>
        </p:nvSpPr>
        <p:spPr>
          <a:xfrm>
            <a:off x="1153633" y="21266"/>
            <a:ext cx="5334000" cy="217967"/>
          </a:xfrm>
        </p:spPr>
        <p:txBody>
          <a:bodyPr/>
          <a:lstStyle/>
          <a:p>
            <a:r>
              <a:rPr lang="en-US" dirty="0"/>
              <a:t>Combined Stakeholder Group</a:t>
            </a:r>
          </a:p>
        </p:txBody>
      </p:sp>
      <p:sp>
        <p:nvSpPr>
          <p:cNvPr id="4" name="Slide Number Placeholder 4"/>
          <p:cNvSpPr txBox="1">
            <a:spLocks/>
          </p:cNvSpPr>
          <p:nvPr/>
        </p:nvSpPr>
        <p:spPr>
          <a:xfrm>
            <a:off x="0" y="6587925"/>
            <a:ext cx="6096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11</a:t>
            </a:fld>
            <a:endParaRPr lang="en-US" b="1" dirty="0">
              <a:solidFill>
                <a:schemeClr val="bg1"/>
              </a:solidFill>
            </a:endParaRPr>
          </a:p>
        </p:txBody>
      </p:sp>
    </p:spTree>
    <p:extLst>
      <p:ext uri="{BB962C8B-B14F-4D97-AF65-F5344CB8AC3E}">
        <p14:creationId xmlns:p14="http://schemas.microsoft.com/office/powerpoint/2010/main" val="4116097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a:spLocks noGrp="1"/>
          </p:cNvSpPr>
          <p:nvPr>
            <p:ph type="title"/>
          </p:nvPr>
        </p:nvSpPr>
        <p:spPr>
          <a:xfrm>
            <a:off x="304800" y="304800"/>
            <a:ext cx="8839200" cy="878179"/>
          </a:xfrm>
          <a:solidFill>
            <a:schemeClr val="bg1"/>
          </a:solidFill>
        </p:spPr>
        <p:txBody>
          <a:bodyPr rIns="0"/>
          <a:lstStyle/>
          <a:p>
            <a:r>
              <a:rPr lang="en-US" sz="2800" b="1" dirty="0" smtClean="0"/>
              <a:t>Solar*Rewards Community Dashboard on XcelEnergy.com</a:t>
            </a:r>
            <a:endParaRPr lang="en-US" sz="2800"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9200"/>
            <a:ext cx="8915400" cy="10322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4363"/>
          <a:stretch/>
        </p:blipFill>
        <p:spPr bwMode="auto">
          <a:xfrm>
            <a:off x="1906807" y="2251422"/>
            <a:ext cx="3960593" cy="2582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6806" y="4833679"/>
            <a:ext cx="3198593" cy="1661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457200" y="6422066"/>
            <a:ext cx="8229600" cy="276666"/>
          </a:xfrm>
          <a:prstGeom prst="rect">
            <a:avLst/>
          </a:prstGeom>
        </p:spPr>
        <p:txBody>
          <a:bodyPr vert="horz" wrap="square" lIns="91440" tIns="45720" rIns="91440" bIns="45720" rtlCol="0" anchor="ctr">
            <a:normAutofit fontScale="62500" lnSpcReduction="20000"/>
          </a:bodyPr>
          <a:lstStyle/>
          <a:p>
            <a:r>
              <a:rPr lang="en-US" i="1" dirty="0" smtClean="0"/>
              <a:t>Link</a:t>
            </a:r>
            <a:r>
              <a:rPr lang="en-US" i="1" dirty="0"/>
              <a:t>: https://www.xcelenergy.com/working_with_us/renewable_developer_resource_center/solar_rewards_community_developer_resources</a:t>
            </a:r>
            <a:endParaRPr lang="en-US" i="1" dirty="0" smtClean="0"/>
          </a:p>
        </p:txBody>
      </p:sp>
      <p:sp>
        <p:nvSpPr>
          <p:cNvPr id="12" name="Rectangle 11"/>
          <p:cNvSpPr/>
          <p:nvPr/>
        </p:nvSpPr>
        <p:spPr>
          <a:xfrm>
            <a:off x="304800" y="1905000"/>
            <a:ext cx="6400800" cy="38670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3"/>
          <p:cNvSpPr>
            <a:spLocks noGrp="1"/>
          </p:cNvSpPr>
          <p:nvPr>
            <p:ph type="body" sz="quarter" idx="11"/>
          </p:nvPr>
        </p:nvSpPr>
        <p:spPr>
          <a:xfrm>
            <a:off x="1153633" y="21266"/>
            <a:ext cx="5334000" cy="217967"/>
          </a:xfrm>
        </p:spPr>
        <p:txBody>
          <a:bodyPr/>
          <a:lstStyle/>
          <a:p>
            <a:r>
              <a:rPr lang="en-US" dirty="0"/>
              <a:t>Combined Stakeholder Group</a:t>
            </a:r>
          </a:p>
        </p:txBody>
      </p:sp>
      <p:sp>
        <p:nvSpPr>
          <p:cNvPr id="2" name="Slide Number Placeholder 4"/>
          <p:cNvSpPr txBox="1">
            <a:spLocks/>
          </p:cNvSpPr>
          <p:nvPr/>
        </p:nvSpPr>
        <p:spPr>
          <a:xfrm>
            <a:off x="0" y="6587925"/>
            <a:ext cx="6096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12</a:t>
            </a:fld>
            <a:endParaRPr lang="en-US" b="1" dirty="0">
              <a:solidFill>
                <a:schemeClr val="bg1"/>
              </a:solidFill>
            </a:endParaRPr>
          </a:p>
        </p:txBody>
      </p:sp>
      <p:sp>
        <p:nvSpPr>
          <p:cNvPr id="13" name="Rectangle 12"/>
          <p:cNvSpPr/>
          <p:nvPr/>
        </p:nvSpPr>
        <p:spPr>
          <a:xfrm>
            <a:off x="1867803" y="6042835"/>
            <a:ext cx="4038600" cy="3669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2654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Title 2"/>
          <p:cNvSpPr>
            <a:spLocks noGrp="1"/>
          </p:cNvSpPr>
          <p:nvPr>
            <p:ph type="title"/>
          </p:nvPr>
        </p:nvSpPr>
        <p:spPr>
          <a:xfrm>
            <a:off x="304800" y="304800"/>
            <a:ext cx="8839200" cy="878179"/>
          </a:xfrm>
          <a:solidFill>
            <a:schemeClr val="bg1"/>
          </a:solidFill>
        </p:spPr>
        <p:txBody>
          <a:bodyPr rIns="0"/>
          <a:lstStyle/>
          <a:p>
            <a:r>
              <a:rPr lang="en-US" sz="2800" b="1" dirty="0" smtClean="0"/>
              <a:t>Solar*Rewards Community Dashboard on XcelEnergy.com</a:t>
            </a:r>
            <a:endParaRPr lang="en-US" sz="2800" b="1" dirty="0"/>
          </a:p>
        </p:txBody>
      </p:sp>
      <p:sp>
        <p:nvSpPr>
          <p:cNvPr id="11" name="TextBox 10"/>
          <p:cNvSpPr txBox="1"/>
          <p:nvPr/>
        </p:nvSpPr>
        <p:spPr>
          <a:xfrm>
            <a:off x="457200" y="6352734"/>
            <a:ext cx="8229600" cy="276666"/>
          </a:xfrm>
          <a:prstGeom prst="rect">
            <a:avLst/>
          </a:prstGeom>
        </p:spPr>
        <p:txBody>
          <a:bodyPr vert="horz" wrap="square" lIns="91440" tIns="45720" rIns="91440" bIns="45720" rtlCol="0" anchor="ctr">
            <a:normAutofit fontScale="62500" lnSpcReduction="20000"/>
          </a:bodyPr>
          <a:lstStyle/>
          <a:p>
            <a:r>
              <a:rPr lang="en-US" i="1" dirty="0" smtClean="0"/>
              <a:t>Link</a:t>
            </a:r>
            <a:r>
              <a:rPr lang="en-US" i="1" dirty="0"/>
              <a:t>: https://www.xcelenergy.com/working_with_us/renewable_developer_resource_center/solar_rewards_community_developer_resources</a:t>
            </a:r>
            <a:endParaRPr lang="en-US" i="1" dirty="0" smtClean="0"/>
          </a:p>
        </p:txBody>
      </p:sp>
      <p:sp>
        <p:nvSpPr>
          <p:cNvPr id="10" name="Text Placeholder 3"/>
          <p:cNvSpPr>
            <a:spLocks noGrp="1"/>
          </p:cNvSpPr>
          <p:nvPr>
            <p:ph type="body" sz="quarter" idx="11"/>
          </p:nvPr>
        </p:nvSpPr>
        <p:spPr>
          <a:xfrm>
            <a:off x="1153633" y="21266"/>
            <a:ext cx="5334000" cy="217967"/>
          </a:xfrm>
        </p:spPr>
        <p:txBody>
          <a:bodyPr/>
          <a:lstStyle/>
          <a:p>
            <a:r>
              <a:rPr lang="en-US" dirty="0"/>
              <a:t>Combined Stakeholder Group</a:t>
            </a:r>
          </a:p>
        </p:txBody>
      </p:sp>
      <p:sp>
        <p:nvSpPr>
          <p:cNvPr id="2" name="Slide Number Placeholder 4"/>
          <p:cNvSpPr txBox="1">
            <a:spLocks/>
          </p:cNvSpPr>
          <p:nvPr/>
        </p:nvSpPr>
        <p:spPr>
          <a:xfrm>
            <a:off x="0" y="6587925"/>
            <a:ext cx="6096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13</a:t>
            </a:fld>
            <a:endParaRPr lang="en-US" b="1" dirty="0">
              <a:solidFill>
                <a:schemeClr val="bg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237080"/>
            <a:ext cx="6248400" cy="5011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9553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p:cNvSpPr>
            <a:spLocks noGrp="1"/>
          </p:cNvSpPr>
          <p:nvPr>
            <p:ph type="body" sz="quarter" idx="11"/>
          </p:nvPr>
        </p:nvSpPr>
        <p:spPr>
          <a:xfrm>
            <a:off x="1153633" y="21266"/>
            <a:ext cx="5334000" cy="217967"/>
          </a:xfrm>
        </p:spPr>
        <p:txBody>
          <a:bodyPr/>
          <a:lstStyle/>
          <a:p>
            <a:r>
              <a:rPr lang="en-US" dirty="0"/>
              <a:t>Combined Stakeholder </a:t>
            </a:r>
            <a:r>
              <a:rPr lang="en-US" dirty="0" smtClean="0"/>
              <a:t>Group</a:t>
            </a:r>
            <a:endParaRPr lang="en-US"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599" y="1114425"/>
            <a:ext cx="7090551" cy="543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2"/>
          <p:cNvSpPr>
            <a:spLocks noGrp="1"/>
          </p:cNvSpPr>
          <p:nvPr>
            <p:ph type="title"/>
          </p:nvPr>
        </p:nvSpPr>
        <p:spPr>
          <a:xfrm>
            <a:off x="304800" y="493421"/>
            <a:ext cx="7010400" cy="573379"/>
          </a:xfrm>
        </p:spPr>
        <p:txBody>
          <a:bodyPr/>
          <a:lstStyle/>
          <a:p>
            <a:r>
              <a:rPr lang="en-US" sz="2800" b="1" dirty="0" smtClean="0"/>
              <a:t>Solar*Rewards Community</a:t>
            </a:r>
            <a:endParaRPr lang="en-US" sz="2800" b="1" dirty="0"/>
          </a:p>
        </p:txBody>
      </p:sp>
      <p:sp>
        <p:nvSpPr>
          <p:cNvPr id="9" name="Slide Number Placeholder 4"/>
          <p:cNvSpPr txBox="1">
            <a:spLocks/>
          </p:cNvSpPr>
          <p:nvPr/>
        </p:nvSpPr>
        <p:spPr>
          <a:xfrm>
            <a:off x="0" y="6587925"/>
            <a:ext cx="6096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14</a:t>
            </a:fld>
            <a:endParaRPr lang="en-US" b="1" dirty="0">
              <a:solidFill>
                <a:schemeClr val="bg1"/>
              </a:solidFill>
            </a:endParaRPr>
          </a:p>
        </p:txBody>
      </p:sp>
    </p:spTree>
    <p:extLst>
      <p:ext uri="{BB962C8B-B14F-4D97-AF65-F5344CB8AC3E}">
        <p14:creationId xmlns:p14="http://schemas.microsoft.com/office/powerpoint/2010/main" val="3075746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Content Placeholder 1"/>
          <p:cNvSpPr>
            <a:spLocks noGrp="1"/>
          </p:cNvSpPr>
          <p:nvPr>
            <p:ph idx="1"/>
          </p:nvPr>
        </p:nvSpPr>
        <p:spPr>
          <a:xfrm>
            <a:off x="304800" y="1524000"/>
            <a:ext cx="8610600" cy="3810000"/>
          </a:xfrm>
        </p:spPr>
        <p:txBody>
          <a:bodyPr/>
          <a:lstStyle/>
          <a:p>
            <a:pPr marL="0" indent="0">
              <a:buNone/>
            </a:pPr>
            <a:r>
              <a:rPr lang="en-US" sz="1800" dirty="0" smtClean="0"/>
              <a:t>	</a:t>
            </a:r>
            <a:r>
              <a:rPr lang="en-US" sz="1800" dirty="0"/>
              <a:t>	</a:t>
            </a:r>
            <a:r>
              <a:rPr lang="en-US" sz="1800" dirty="0" smtClean="0"/>
              <a:t>Current Solar Rewards Project Status by Capacity</a:t>
            </a: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r>
              <a:rPr lang="en-US" sz="1800" dirty="0" smtClean="0"/>
              <a:t>Total Project Capacity: 111.6 MW</a:t>
            </a:r>
          </a:p>
          <a:p>
            <a:pPr marL="342900" indent="-342900"/>
            <a:r>
              <a:rPr lang="en-US" sz="1800" dirty="0" smtClean="0"/>
              <a:t>39.5 </a:t>
            </a:r>
            <a:r>
              <a:rPr lang="en-US" sz="1800" dirty="0"/>
              <a:t>MW active solar gardens</a:t>
            </a:r>
          </a:p>
          <a:p>
            <a:pPr marL="342900" indent="-342900"/>
            <a:r>
              <a:rPr lang="en-US" sz="1800" dirty="0" smtClean="0"/>
              <a:t>72.1 </a:t>
            </a:r>
            <a:r>
              <a:rPr lang="en-US" sz="1800" dirty="0"/>
              <a:t>MW in development </a:t>
            </a:r>
          </a:p>
          <a:p>
            <a:pPr marL="457200" lvl="1" indent="0">
              <a:buNone/>
            </a:pPr>
            <a:endParaRPr lang="en-US" dirty="0" smtClean="0"/>
          </a:p>
          <a:p>
            <a:pPr lvl="1"/>
            <a:endParaRPr lang="en-US" dirty="0" smtClean="0"/>
          </a:p>
        </p:txBody>
      </p:sp>
      <p:sp>
        <p:nvSpPr>
          <p:cNvPr id="3" name="Rectangle 2"/>
          <p:cNvSpPr/>
          <p:nvPr/>
        </p:nvSpPr>
        <p:spPr>
          <a:xfrm>
            <a:off x="381000" y="1447800"/>
            <a:ext cx="8534400" cy="39624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15</a:t>
            </a:fld>
            <a:endParaRPr lang="en-US" dirty="0">
              <a:solidFill>
                <a:schemeClr val="bg1"/>
              </a:solidFill>
            </a:endParaRPr>
          </a:p>
        </p:txBody>
      </p:sp>
      <p:sp>
        <p:nvSpPr>
          <p:cNvPr id="9" name="Title 2"/>
          <p:cNvSpPr>
            <a:spLocks noGrp="1"/>
          </p:cNvSpPr>
          <p:nvPr>
            <p:ph type="title"/>
          </p:nvPr>
        </p:nvSpPr>
        <p:spPr>
          <a:xfrm>
            <a:off x="304800" y="493421"/>
            <a:ext cx="8686800" cy="725779"/>
          </a:xfrm>
        </p:spPr>
        <p:txBody>
          <a:bodyPr/>
          <a:lstStyle/>
          <a:p>
            <a:r>
              <a:rPr lang="en-US" sz="2800" b="1" dirty="0" smtClean="0"/>
              <a:t>Solar*Rewards Community: Garden Status</a:t>
            </a:r>
            <a:endParaRPr lang="en-US" sz="2800" b="1" dirty="0"/>
          </a:p>
        </p:txBody>
      </p:sp>
      <p:sp>
        <p:nvSpPr>
          <p:cNvPr id="10" name="Text Placeholder 3"/>
          <p:cNvSpPr>
            <a:spLocks noGrp="1"/>
          </p:cNvSpPr>
          <p:nvPr>
            <p:ph type="body" sz="quarter" idx="11"/>
          </p:nvPr>
        </p:nvSpPr>
        <p:spPr>
          <a:xfrm>
            <a:off x="1153633" y="21266"/>
            <a:ext cx="5334000" cy="217967"/>
          </a:xfrm>
        </p:spPr>
        <p:txBody>
          <a:bodyPr/>
          <a:lstStyle/>
          <a:p>
            <a:r>
              <a:rPr lang="en-US" dirty="0" smtClean="0"/>
              <a:t>Combined Stakeholder </a:t>
            </a:r>
            <a:r>
              <a:rPr lang="en-US" dirty="0"/>
              <a:t>Group</a:t>
            </a:r>
          </a:p>
        </p:txBody>
      </p:sp>
      <p:graphicFrame>
        <p:nvGraphicFramePr>
          <p:cNvPr id="8" name="Chart 7"/>
          <p:cNvGraphicFramePr>
            <a:graphicFrameLocks/>
          </p:cNvGraphicFramePr>
          <p:nvPr>
            <p:extLst>
              <p:ext uri="{D42A27DB-BD31-4B8C-83A1-F6EECF244321}">
                <p14:modId xmlns:p14="http://schemas.microsoft.com/office/powerpoint/2010/main" val="1245176991"/>
              </p:ext>
            </p:extLst>
          </p:nvPr>
        </p:nvGraphicFramePr>
        <p:xfrm>
          <a:off x="819150" y="1981200"/>
          <a:ext cx="7658099" cy="3328987"/>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rot="16200000">
            <a:off x="361950" y="2914650"/>
            <a:ext cx="533400" cy="495299"/>
          </a:xfrm>
          <a:prstGeom prst="rect">
            <a:avLst/>
          </a:prstGeom>
        </p:spPr>
        <p:txBody>
          <a:bodyPr vert="horz" wrap="square" lIns="91440" tIns="45720" rIns="91440" bIns="45720" rtlCol="0" anchor="ctr">
            <a:normAutofit fontScale="85000" lnSpcReduction="10000"/>
          </a:bodyPr>
          <a:lstStyle/>
          <a:p>
            <a:r>
              <a:rPr lang="en-US" smtClean="0">
                <a:latin typeface="Arial" panose="020B0604020202020204" pitchFamily="34" charset="0"/>
                <a:cs typeface="Arial" panose="020B0604020202020204" pitchFamily="34" charset="0"/>
              </a:rPr>
              <a:t>MW</a:t>
            </a:r>
            <a:endParaRPr lang="en-US" dirty="0">
              <a:latin typeface="Arial" panose="020B0604020202020204" pitchFamily="34" charset="0"/>
              <a:cs typeface="Arial" panose="020B0604020202020204" pitchFamily="34" charset="0"/>
            </a:endParaRPr>
          </a:p>
        </p:txBody>
      </p:sp>
      <p:sp>
        <p:nvSpPr>
          <p:cNvPr id="13" name="TextBox 12"/>
          <p:cNvSpPr txBox="1"/>
          <p:nvPr/>
        </p:nvSpPr>
        <p:spPr>
          <a:xfrm>
            <a:off x="3886200" y="5029201"/>
            <a:ext cx="1219200" cy="381000"/>
          </a:xfrm>
          <a:prstGeom prst="rect">
            <a:avLst/>
          </a:prstGeom>
        </p:spPr>
        <p:txBody>
          <a:bodyPr vert="horz" wrap="square" lIns="91440" tIns="45720" rIns="91440" bIns="45720" rtlCol="0" anchor="ctr">
            <a:normAutofit/>
          </a:bodyPr>
          <a:lstStyle/>
          <a:p>
            <a:r>
              <a:rPr lang="en-US" dirty="0" smtClean="0">
                <a:latin typeface="Arial" panose="020B0604020202020204" pitchFamily="34" charset="0"/>
                <a:cs typeface="Arial" panose="020B0604020202020204" pitchFamily="34" charset="0"/>
              </a:rPr>
              <a:t>Vintage</a:t>
            </a:r>
          </a:p>
        </p:txBody>
      </p:sp>
    </p:spTree>
    <p:extLst>
      <p:ext uri="{BB962C8B-B14F-4D97-AF65-F5344CB8AC3E}">
        <p14:creationId xmlns:p14="http://schemas.microsoft.com/office/powerpoint/2010/main" val="592674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Content Placeholder 1"/>
          <p:cNvSpPr>
            <a:spLocks noGrp="1"/>
          </p:cNvSpPr>
          <p:nvPr>
            <p:ph idx="1"/>
          </p:nvPr>
        </p:nvSpPr>
        <p:spPr>
          <a:xfrm>
            <a:off x="304800" y="1219200"/>
            <a:ext cx="8839200" cy="4114800"/>
          </a:xfrm>
        </p:spPr>
        <p:txBody>
          <a:bodyPr/>
          <a:lstStyle/>
          <a:p>
            <a:pPr marL="0" indent="0">
              <a:buNone/>
            </a:pPr>
            <a:r>
              <a:rPr lang="en-US" sz="1800" dirty="0" smtClean="0"/>
              <a:t>2012-2016 Vintage S*RC Projects: </a:t>
            </a:r>
          </a:p>
          <a:p>
            <a:r>
              <a:rPr lang="en-US" sz="1800" dirty="0" smtClean="0"/>
              <a:t>6MW interconnected in Q1 for a total of 39.5 MW</a:t>
            </a:r>
            <a:endParaRPr lang="en-US" sz="1800" dirty="0"/>
          </a:p>
          <a:p>
            <a:r>
              <a:rPr lang="en-US" sz="1800" dirty="0" smtClean="0"/>
              <a:t>Every 2016 Award will have an IA by Q3. ~60 MW from that RFP</a:t>
            </a:r>
            <a:br>
              <a:rPr lang="en-US" sz="1800" dirty="0" smtClean="0"/>
            </a:br>
            <a:endParaRPr lang="en-US" sz="1800" dirty="0" smtClean="0"/>
          </a:p>
          <a:p>
            <a:pPr marL="0" indent="0">
              <a:buNone/>
            </a:pPr>
            <a:r>
              <a:rPr lang="en-US" sz="1800" dirty="0"/>
              <a:t>2016 </a:t>
            </a:r>
            <a:r>
              <a:rPr lang="en-US" sz="1800" dirty="0" smtClean="0"/>
              <a:t>SR*C Standard </a:t>
            </a:r>
            <a:r>
              <a:rPr lang="en-US" sz="1800" dirty="0"/>
              <a:t>Offer </a:t>
            </a:r>
          </a:p>
          <a:p>
            <a:r>
              <a:rPr lang="en-US" sz="1800" dirty="0"/>
              <a:t>1MW </a:t>
            </a:r>
            <a:r>
              <a:rPr lang="en-US" sz="1800" dirty="0" smtClean="0"/>
              <a:t>of capacity still open for projects up to 100 MW each</a:t>
            </a:r>
          </a:p>
          <a:p>
            <a:r>
              <a:rPr lang="en-US" sz="1800" dirty="0" smtClean="0"/>
              <a:t>REC price set from the 2017 RFP $0.0282/kWh</a:t>
            </a:r>
            <a:br>
              <a:rPr lang="en-US" sz="1800" dirty="0" smtClean="0"/>
            </a:br>
            <a:endParaRPr lang="en-US" sz="1800" dirty="0"/>
          </a:p>
          <a:p>
            <a:pPr marL="0" indent="0">
              <a:buNone/>
            </a:pPr>
            <a:r>
              <a:rPr lang="en-US" sz="1800" dirty="0"/>
              <a:t>2</a:t>
            </a:r>
            <a:r>
              <a:rPr lang="en-US" sz="1800" dirty="0" smtClean="0"/>
              <a:t>017 Low Income S*RC Competitive Bid</a:t>
            </a:r>
          </a:p>
          <a:p>
            <a:r>
              <a:rPr lang="en-US" sz="1800" dirty="0" smtClean="0"/>
              <a:t>4MW of 100% Low Income gardens will likely interconnect in 2018</a:t>
            </a:r>
            <a:br>
              <a:rPr lang="en-US" sz="1800" dirty="0" smtClean="0"/>
            </a:br>
            <a:endParaRPr lang="en-US" sz="1800" dirty="0" smtClean="0"/>
          </a:p>
          <a:p>
            <a:pPr marL="0" indent="0">
              <a:buNone/>
            </a:pPr>
            <a:r>
              <a:rPr lang="en-US" sz="1800" dirty="0" smtClean="0"/>
              <a:t>2017 </a:t>
            </a:r>
            <a:r>
              <a:rPr lang="en-US" sz="1800" dirty="0"/>
              <a:t>S*RC Competitive </a:t>
            </a:r>
            <a:r>
              <a:rPr lang="en-US" sz="1800" dirty="0" smtClean="0"/>
              <a:t>Bid</a:t>
            </a:r>
          </a:p>
          <a:p>
            <a:r>
              <a:rPr lang="en-US" sz="1800" dirty="0" smtClean="0"/>
              <a:t>Between </a:t>
            </a:r>
            <a:r>
              <a:rPr lang="en-US" sz="1800" dirty="0"/>
              <a:t>15 and 27 </a:t>
            </a:r>
            <a:r>
              <a:rPr lang="en-US" sz="1800" dirty="0" smtClean="0"/>
              <a:t>MW of capacity </a:t>
            </a:r>
            <a:endParaRPr lang="en-US" sz="1800" dirty="0"/>
          </a:p>
          <a:p>
            <a:r>
              <a:rPr lang="en-US" sz="1800" dirty="0"/>
              <a:t>O</a:t>
            </a:r>
            <a:r>
              <a:rPr lang="en-US" sz="1800" dirty="0" smtClean="0"/>
              <a:t>n track to be awarded around July 16</a:t>
            </a:r>
          </a:p>
          <a:p>
            <a:pPr marL="457200" lvl="1" indent="0">
              <a:buNone/>
            </a:pPr>
            <a:endParaRPr lang="en-US" dirty="0" smtClean="0"/>
          </a:p>
          <a:p>
            <a:pPr lvl="1"/>
            <a:endParaRPr lang="en-US" dirty="0" smtClean="0"/>
          </a:p>
        </p:txBody>
      </p:sp>
      <p:sp>
        <p:nvSpPr>
          <p:cNvPr id="6" name="Title 2"/>
          <p:cNvSpPr>
            <a:spLocks noGrp="1"/>
          </p:cNvSpPr>
          <p:nvPr>
            <p:ph type="title"/>
          </p:nvPr>
        </p:nvSpPr>
        <p:spPr>
          <a:xfrm>
            <a:off x="304800" y="493421"/>
            <a:ext cx="8382000" cy="878179"/>
          </a:xfrm>
        </p:spPr>
        <p:txBody>
          <a:bodyPr/>
          <a:lstStyle/>
          <a:p>
            <a:r>
              <a:rPr lang="en-US" sz="2800" b="1" dirty="0" smtClean="0"/>
              <a:t>Solar*Rewards Community: Project Updates</a:t>
            </a:r>
            <a:endParaRPr lang="en-US" sz="2800" b="1" dirty="0"/>
          </a:p>
        </p:txBody>
      </p:sp>
      <p:sp>
        <p:nvSpPr>
          <p:cNvPr id="9" name="Text Placeholder 3"/>
          <p:cNvSpPr>
            <a:spLocks noGrp="1"/>
          </p:cNvSpPr>
          <p:nvPr>
            <p:ph type="body" sz="quarter" idx="11"/>
          </p:nvPr>
        </p:nvSpPr>
        <p:spPr/>
        <p:txBody>
          <a:bodyPr/>
          <a:lstStyle/>
          <a:p>
            <a:r>
              <a:rPr lang="en-US" dirty="0" smtClean="0"/>
              <a:t>Combined Stakeholder </a:t>
            </a:r>
            <a:r>
              <a:rPr lang="en-US" dirty="0"/>
              <a:t>Group</a:t>
            </a:r>
          </a:p>
        </p:txBody>
      </p:sp>
      <p:sp>
        <p:nvSpPr>
          <p:cNvPr id="3" name="Slide Number Placeholder 4"/>
          <p:cNvSpPr txBox="1">
            <a:spLocks/>
          </p:cNvSpPr>
          <p:nvPr/>
        </p:nvSpPr>
        <p:spPr>
          <a:xfrm>
            <a:off x="0" y="6587925"/>
            <a:ext cx="6096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16</a:t>
            </a:fld>
            <a:endParaRPr lang="en-US" b="1" dirty="0">
              <a:solidFill>
                <a:schemeClr val="bg1"/>
              </a:solidFill>
            </a:endParaRPr>
          </a:p>
        </p:txBody>
      </p:sp>
    </p:spTree>
    <p:extLst>
      <p:ext uri="{BB962C8B-B14F-4D97-AF65-F5344CB8AC3E}">
        <p14:creationId xmlns:p14="http://schemas.microsoft.com/office/powerpoint/2010/main" val="2691652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447800"/>
            <a:ext cx="8534400" cy="4343400"/>
          </a:xfrm>
        </p:spPr>
        <p:txBody>
          <a:bodyPr/>
          <a:lstStyle/>
          <a:p>
            <a:r>
              <a:rPr lang="en-US" dirty="0" smtClean="0"/>
              <a:t>Two Options:</a:t>
            </a:r>
          </a:p>
          <a:p>
            <a:pPr lvl="1"/>
            <a:r>
              <a:rPr lang="en-US" sz="2000" dirty="0" smtClean="0"/>
              <a:t>Option 1: Ratio Scoring allows for additional commitments</a:t>
            </a:r>
          </a:p>
          <a:p>
            <a:pPr lvl="1"/>
            <a:r>
              <a:rPr lang="en-US" sz="2000" dirty="0" smtClean="0"/>
              <a:t>Option 2: Point Based scoring/weighting outline in RFP</a:t>
            </a:r>
            <a:br>
              <a:rPr lang="en-US" sz="2000" dirty="0" smtClean="0"/>
            </a:br>
            <a:endParaRPr lang="en-US" sz="2000" dirty="0" smtClean="0"/>
          </a:p>
          <a:p>
            <a:r>
              <a:rPr lang="en-US" dirty="0" smtClean="0"/>
              <a:t>For Both Options: Update RFP with transparent scoring for bidders</a:t>
            </a:r>
            <a:br>
              <a:rPr lang="en-US" dirty="0" smtClean="0"/>
            </a:br>
            <a:endParaRPr lang="en-US" dirty="0" smtClean="0"/>
          </a:p>
          <a:p>
            <a:r>
              <a:rPr lang="en-US" dirty="0" smtClean="0"/>
              <a:t>Neither Options: Require subscriber mix as we do not have sufficient data to show if any subscriber type is being underserved by the program</a:t>
            </a:r>
            <a:endParaRPr lang="en-US" dirty="0"/>
          </a:p>
        </p:txBody>
      </p:sp>
      <p:sp>
        <p:nvSpPr>
          <p:cNvPr id="3" name="Title 2"/>
          <p:cNvSpPr>
            <a:spLocks noGrp="1"/>
          </p:cNvSpPr>
          <p:nvPr>
            <p:ph type="title"/>
          </p:nvPr>
        </p:nvSpPr>
        <p:spPr/>
        <p:txBody>
          <a:bodyPr/>
          <a:lstStyle/>
          <a:p>
            <a:r>
              <a:rPr lang="en-US" sz="2800" b="1" dirty="0" smtClean="0"/>
              <a:t>Proposed RFP Scoring Changes</a:t>
            </a:r>
            <a:endParaRPr lang="en-US" sz="2800" b="1" dirty="0"/>
          </a:p>
        </p:txBody>
      </p:sp>
      <p:sp>
        <p:nvSpPr>
          <p:cNvPr id="6" name="Slide Number Placeholder 4"/>
          <p:cNvSpPr txBox="1">
            <a:spLocks/>
          </p:cNvSpPr>
          <p:nvPr/>
        </p:nvSpPr>
        <p:spPr>
          <a:xfrm>
            <a:off x="0" y="6587925"/>
            <a:ext cx="6096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17</a:t>
            </a:fld>
            <a:endParaRPr lang="en-US" b="1" dirty="0">
              <a:solidFill>
                <a:schemeClr val="bg1"/>
              </a:solidFill>
            </a:endParaRPr>
          </a:p>
        </p:txBody>
      </p:sp>
      <p:sp>
        <p:nvSpPr>
          <p:cNvPr id="5" name="Text Placeholder 3"/>
          <p:cNvSpPr>
            <a:spLocks noGrp="1"/>
          </p:cNvSpPr>
          <p:nvPr>
            <p:ph type="body" sz="quarter" idx="11"/>
          </p:nvPr>
        </p:nvSpPr>
        <p:spPr>
          <a:xfrm>
            <a:off x="1153633" y="21266"/>
            <a:ext cx="5334000" cy="217967"/>
          </a:xfrm>
        </p:spPr>
        <p:txBody>
          <a:bodyPr/>
          <a:lstStyle/>
          <a:p>
            <a:r>
              <a:rPr lang="en-US" dirty="0"/>
              <a:t>Combined Stakeholder </a:t>
            </a:r>
            <a:r>
              <a:rPr lang="en-US" dirty="0" smtClean="0"/>
              <a:t>Group</a:t>
            </a:r>
            <a:endParaRPr lang="en-US" dirty="0"/>
          </a:p>
        </p:txBody>
      </p:sp>
    </p:spTree>
    <p:extLst>
      <p:ext uri="{BB962C8B-B14F-4D97-AF65-F5344CB8AC3E}">
        <p14:creationId xmlns:p14="http://schemas.microsoft.com/office/powerpoint/2010/main" val="5114742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b="1" dirty="0" smtClean="0"/>
              <a:t>Option  #1 – Ratio Scoring</a:t>
            </a:r>
            <a:endParaRPr lang="en-US" sz="2800" b="1" dirty="0"/>
          </a:p>
        </p:txBody>
      </p:sp>
      <p:graphicFrame>
        <p:nvGraphicFramePr>
          <p:cNvPr id="8" name="Table 7"/>
          <p:cNvGraphicFramePr>
            <a:graphicFrameLocks noGrp="1"/>
          </p:cNvGraphicFramePr>
          <p:nvPr>
            <p:extLst>
              <p:ext uri="{D42A27DB-BD31-4B8C-83A1-F6EECF244321}">
                <p14:modId xmlns:p14="http://schemas.microsoft.com/office/powerpoint/2010/main" val="1738332835"/>
              </p:ext>
            </p:extLst>
          </p:nvPr>
        </p:nvGraphicFramePr>
        <p:xfrm>
          <a:off x="450448" y="2438400"/>
          <a:ext cx="4495800" cy="2514600"/>
        </p:xfrm>
        <a:graphic>
          <a:graphicData uri="http://schemas.openxmlformats.org/drawingml/2006/table">
            <a:tbl>
              <a:tblPr firstRow="1" firstCol="1" bandRow="1"/>
              <a:tblGrid>
                <a:gridCol w="4046220"/>
                <a:gridCol w="449580"/>
              </a:tblGrid>
              <a:tr h="279400">
                <a:tc>
                  <a:txBody>
                    <a:bodyPr/>
                    <a:lstStyle/>
                    <a:p>
                      <a:pPr marL="0" marR="0">
                        <a:spcBef>
                          <a:spcPts val="0"/>
                        </a:spcBef>
                        <a:spcAft>
                          <a:spcPts val="0"/>
                        </a:spcAft>
                      </a:pPr>
                      <a:r>
                        <a:rPr lang="en-US" sz="1100" b="1" dirty="0">
                          <a:solidFill>
                            <a:srgbClr val="000000"/>
                          </a:solidFill>
                          <a:effectLst/>
                          <a:latin typeface="Calibri"/>
                          <a:ea typeface="Calibri"/>
                        </a:rPr>
                        <a:t>Economic Criteria</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spcBef>
                          <a:spcPts val="0"/>
                        </a:spcBef>
                        <a:spcAft>
                          <a:spcPts val="0"/>
                        </a:spcAft>
                      </a:pPr>
                      <a:r>
                        <a:rPr lang="en-US" sz="1100" b="1" dirty="0" smtClean="0">
                          <a:solidFill>
                            <a:srgbClr val="000000"/>
                          </a:solidFill>
                          <a:effectLst/>
                          <a:latin typeface="Calibri"/>
                          <a:ea typeface="Calibri"/>
                        </a:rPr>
                        <a:t>65</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79400">
                <a:tc>
                  <a:txBody>
                    <a:bodyPr/>
                    <a:lstStyle/>
                    <a:p>
                      <a:pPr marL="0" marR="0" algn="r">
                        <a:spcBef>
                          <a:spcPts val="0"/>
                        </a:spcBef>
                        <a:spcAft>
                          <a:spcPts val="0"/>
                        </a:spcAft>
                      </a:pPr>
                      <a:r>
                        <a:rPr lang="en-US" sz="1100">
                          <a:solidFill>
                            <a:srgbClr val="000000"/>
                          </a:solidFill>
                          <a:effectLst/>
                          <a:latin typeface="Calibri"/>
                          <a:ea typeface="Calibri"/>
                        </a:rPr>
                        <a:t>Ratio Score</a:t>
                      </a:r>
                      <a:endParaRPr lang="en-US" sz="110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smtClean="0">
                          <a:solidFill>
                            <a:srgbClr val="000000"/>
                          </a:solidFill>
                          <a:effectLst/>
                          <a:latin typeface="Calibri"/>
                          <a:ea typeface="Calibri"/>
                        </a:rPr>
                        <a:t>65</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marL="0" marR="0">
                        <a:spcBef>
                          <a:spcPts val="0"/>
                        </a:spcBef>
                        <a:spcAft>
                          <a:spcPts val="0"/>
                        </a:spcAft>
                      </a:pPr>
                      <a:r>
                        <a:rPr lang="en-US" sz="1100" b="1">
                          <a:solidFill>
                            <a:srgbClr val="000000"/>
                          </a:solidFill>
                          <a:effectLst/>
                          <a:latin typeface="Calibri"/>
                          <a:ea typeface="Calibri"/>
                        </a:rPr>
                        <a:t>Non-Economic</a:t>
                      </a:r>
                      <a:endParaRPr lang="en-US" sz="110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spcBef>
                          <a:spcPts val="0"/>
                        </a:spcBef>
                        <a:spcAft>
                          <a:spcPts val="0"/>
                        </a:spcAft>
                      </a:pPr>
                      <a:r>
                        <a:rPr lang="en-US" sz="1100" b="1" dirty="0" smtClean="0">
                          <a:solidFill>
                            <a:srgbClr val="000000"/>
                          </a:solidFill>
                          <a:effectLst/>
                          <a:latin typeface="Calibri"/>
                          <a:ea typeface="Calibri"/>
                        </a:rPr>
                        <a:t>35</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79400">
                <a:tc>
                  <a:txBody>
                    <a:bodyPr/>
                    <a:lstStyle/>
                    <a:p>
                      <a:pPr marL="0" marR="0" algn="r">
                        <a:spcBef>
                          <a:spcPts val="0"/>
                        </a:spcBef>
                        <a:spcAft>
                          <a:spcPts val="0"/>
                        </a:spcAft>
                      </a:pPr>
                      <a:r>
                        <a:rPr lang="en-US" sz="1100">
                          <a:solidFill>
                            <a:srgbClr val="000000"/>
                          </a:solidFill>
                          <a:effectLst/>
                          <a:latin typeface="Calibri"/>
                          <a:ea typeface="Calibri"/>
                        </a:rPr>
                        <a:t>Developer Experience</a:t>
                      </a:r>
                      <a:endParaRPr lang="en-US" sz="110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smtClean="0">
                          <a:solidFill>
                            <a:srgbClr val="000000"/>
                          </a:solidFill>
                          <a:effectLst/>
                          <a:latin typeface="Calibri"/>
                          <a:ea typeface="Calibri"/>
                        </a:rPr>
                        <a:t>15</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marL="0" marR="0" algn="r">
                        <a:spcBef>
                          <a:spcPts val="0"/>
                        </a:spcBef>
                        <a:spcAft>
                          <a:spcPts val="0"/>
                        </a:spcAft>
                      </a:pPr>
                      <a:r>
                        <a:rPr lang="en-US" sz="1100">
                          <a:solidFill>
                            <a:srgbClr val="000000"/>
                          </a:solidFill>
                          <a:effectLst/>
                          <a:latin typeface="Calibri"/>
                          <a:ea typeface="Calibri"/>
                        </a:rPr>
                        <a:t>Energy &amp; REC Production</a:t>
                      </a:r>
                      <a:endParaRPr lang="en-US" sz="110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smtClean="0">
                          <a:solidFill>
                            <a:srgbClr val="000000"/>
                          </a:solidFill>
                          <a:effectLst/>
                          <a:latin typeface="Calibri"/>
                          <a:ea typeface="Calibri"/>
                        </a:rPr>
                        <a:t>10</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marL="0" marR="0" algn="r">
                        <a:spcBef>
                          <a:spcPts val="0"/>
                        </a:spcBef>
                        <a:spcAft>
                          <a:spcPts val="0"/>
                        </a:spcAft>
                      </a:pPr>
                      <a:r>
                        <a:rPr lang="en-US" sz="1100" dirty="0">
                          <a:solidFill>
                            <a:srgbClr val="000000"/>
                          </a:solidFill>
                          <a:effectLst/>
                          <a:latin typeface="Calibri"/>
                          <a:ea typeface="Calibri"/>
                        </a:rPr>
                        <a:t>Additional LI </a:t>
                      </a:r>
                      <a:r>
                        <a:rPr lang="en-US" sz="1100" dirty="0" smtClean="0">
                          <a:solidFill>
                            <a:srgbClr val="000000"/>
                          </a:solidFill>
                          <a:effectLst/>
                          <a:latin typeface="Calibri"/>
                          <a:ea typeface="Calibri"/>
                        </a:rPr>
                        <a:t>Considerations </a:t>
                      </a:r>
                      <a:r>
                        <a:rPr lang="en-US" sz="1100" dirty="0">
                          <a:solidFill>
                            <a:srgbClr val="000000"/>
                          </a:solidFill>
                          <a:effectLst/>
                          <a:latin typeface="Calibri"/>
                          <a:ea typeface="Calibri"/>
                        </a:rPr>
                        <a:t>(Job training, EE, etc.)</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smtClean="0">
                          <a:solidFill>
                            <a:srgbClr val="000000"/>
                          </a:solidFill>
                          <a:effectLst/>
                          <a:latin typeface="Calibri"/>
                          <a:ea typeface="Calibri"/>
                        </a:rPr>
                        <a:t>10</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marL="0" marR="0">
                        <a:spcBef>
                          <a:spcPts val="0"/>
                        </a:spcBef>
                        <a:spcAft>
                          <a:spcPts val="0"/>
                        </a:spcAft>
                      </a:pPr>
                      <a:r>
                        <a:rPr lang="en-US" sz="1100" b="1">
                          <a:solidFill>
                            <a:srgbClr val="000000"/>
                          </a:solidFill>
                          <a:effectLst/>
                          <a:latin typeface="Calibri"/>
                          <a:ea typeface="Calibri"/>
                        </a:rPr>
                        <a:t>Other (tie breakers)</a:t>
                      </a:r>
                      <a:endParaRPr lang="en-US" sz="110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spcBef>
                          <a:spcPts val="0"/>
                        </a:spcBef>
                        <a:spcAft>
                          <a:spcPts val="0"/>
                        </a:spcAft>
                      </a:pPr>
                      <a:r>
                        <a:rPr lang="en-US" sz="1100" b="1">
                          <a:solidFill>
                            <a:srgbClr val="000000"/>
                          </a:solidFill>
                          <a:effectLst/>
                          <a:latin typeface="Calibri"/>
                          <a:ea typeface="Calibri"/>
                        </a:rPr>
                        <a:t> </a:t>
                      </a:r>
                      <a:endParaRPr lang="en-US" sz="110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79400">
                <a:tc>
                  <a:txBody>
                    <a:bodyPr/>
                    <a:lstStyle/>
                    <a:p>
                      <a:pPr marL="0" marR="0" algn="r">
                        <a:spcBef>
                          <a:spcPts val="0"/>
                        </a:spcBef>
                        <a:spcAft>
                          <a:spcPts val="0"/>
                        </a:spcAft>
                      </a:pPr>
                      <a:r>
                        <a:rPr lang="en-US" sz="1100">
                          <a:solidFill>
                            <a:srgbClr val="000000"/>
                          </a:solidFill>
                          <a:effectLst/>
                          <a:latin typeface="Calibri"/>
                          <a:ea typeface="Calibri"/>
                        </a:rPr>
                        <a:t>Geographic</a:t>
                      </a:r>
                      <a:endParaRPr lang="en-US" sz="110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Calibri"/>
                          <a:ea typeface="Calibri"/>
                        </a:rPr>
                        <a:t> </a:t>
                      </a:r>
                      <a:endParaRPr lang="en-US" sz="110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r>
              <a:tr h="279400">
                <a:tc>
                  <a:txBody>
                    <a:bodyPr/>
                    <a:lstStyle/>
                    <a:p>
                      <a:pPr marL="0" marR="0" algn="r">
                        <a:spcBef>
                          <a:spcPts val="0"/>
                        </a:spcBef>
                        <a:spcAft>
                          <a:spcPts val="0"/>
                        </a:spcAft>
                      </a:pPr>
                      <a:r>
                        <a:rPr lang="en-US" sz="1100">
                          <a:solidFill>
                            <a:srgbClr val="000000"/>
                          </a:solidFill>
                          <a:effectLst/>
                          <a:latin typeface="Calibri"/>
                          <a:ea typeface="Calibri"/>
                        </a:rPr>
                        <a:t>Construction Milestones</a:t>
                      </a:r>
                      <a:endParaRPr lang="en-US" sz="110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a:solidFill>
                            <a:srgbClr val="000000"/>
                          </a:solidFill>
                          <a:effectLst/>
                          <a:latin typeface="Calibri"/>
                          <a:ea typeface="Calibri"/>
                        </a:rPr>
                        <a:t> </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r>
            </a:tbl>
          </a:graphicData>
        </a:graphic>
      </p:graphicFrame>
      <p:sp>
        <p:nvSpPr>
          <p:cNvPr id="9" name="TextBox 8"/>
          <p:cNvSpPr txBox="1"/>
          <p:nvPr/>
        </p:nvSpPr>
        <p:spPr>
          <a:xfrm>
            <a:off x="457200" y="1295400"/>
            <a:ext cx="7924800" cy="1066800"/>
          </a:xfrm>
          <a:prstGeom prst="rect">
            <a:avLst/>
          </a:prstGeom>
        </p:spPr>
        <p:txBody>
          <a:bodyPr vert="horz" wrap="square" lIns="91440" tIns="45720" rIns="91440" bIns="45720" rtlCol="0" anchor="ctr">
            <a:noAutofit/>
          </a:bodyPr>
          <a:lstStyle/>
          <a:p>
            <a:r>
              <a:rPr lang="en-US" sz="1400" dirty="0" smtClean="0"/>
              <a:t>We are calling this the Effectiveness Ratio in which head REC price is divided by the Bill Reduction Percentage (BRP) commitment. The idea is that a bid of $1/REC MW with a commitment to 100% BRP would have a perfect score of 1, the lower the score the more effective the project is at the goal of being low cost to rate payers while meeting the goal of the RFP to assist low income customers.</a:t>
            </a:r>
          </a:p>
        </p:txBody>
      </p:sp>
      <p:sp>
        <p:nvSpPr>
          <p:cNvPr id="2" name="TextBox 1"/>
          <p:cNvSpPr txBox="1"/>
          <p:nvPr/>
        </p:nvSpPr>
        <p:spPr>
          <a:xfrm>
            <a:off x="5410200" y="2286000"/>
            <a:ext cx="2971800" cy="2895600"/>
          </a:xfrm>
          <a:prstGeom prst="rect">
            <a:avLst/>
          </a:prstGeom>
        </p:spPr>
        <p:txBody>
          <a:bodyPr vert="horz" wrap="square" lIns="91440" tIns="45720" rIns="91440" bIns="45720" rtlCol="0" anchor="ctr">
            <a:normAutofit/>
          </a:bodyPr>
          <a:lstStyle/>
          <a:p>
            <a:r>
              <a:rPr lang="en-US" sz="1400" b="1" u="sng" dirty="0" smtClean="0"/>
              <a:t>Example</a:t>
            </a:r>
          </a:p>
          <a:p>
            <a:r>
              <a:rPr lang="en-US" sz="1400" dirty="0" smtClean="0"/>
              <a:t>If a bid proposes to have 30% bill reduction and has a REC price of $20/MWh they would have a score of 66.66 ($20/0.3). </a:t>
            </a:r>
          </a:p>
          <a:p>
            <a:endParaRPr lang="en-US" sz="1400" dirty="0"/>
          </a:p>
          <a:p>
            <a:r>
              <a:rPr lang="en-US" sz="1400" dirty="0" smtClean="0"/>
              <a:t>The best ratio score gets the most points with each subsequent score receiving less points proportional on how many bids were received. </a:t>
            </a:r>
          </a:p>
        </p:txBody>
      </p:sp>
      <p:sp>
        <p:nvSpPr>
          <p:cNvPr id="6" name="Rectangle 5"/>
          <p:cNvSpPr/>
          <p:nvPr/>
        </p:nvSpPr>
        <p:spPr>
          <a:xfrm>
            <a:off x="5394767" y="2590800"/>
            <a:ext cx="2971800" cy="2286000"/>
          </a:xfrm>
          <a:prstGeom prst="rect">
            <a:avLst/>
          </a:prstGeom>
          <a:noFill/>
          <a:ln>
            <a:solidFill>
              <a:srgbClr val="EE1C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4"/>
          <p:cNvSpPr txBox="1">
            <a:spLocks/>
          </p:cNvSpPr>
          <p:nvPr/>
        </p:nvSpPr>
        <p:spPr>
          <a:xfrm>
            <a:off x="0" y="6587925"/>
            <a:ext cx="6096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18</a:t>
            </a:fld>
            <a:endParaRPr lang="en-US" b="1" dirty="0">
              <a:solidFill>
                <a:schemeClr val="bg1"/>
              </a:solidFill>
            </a:endParaRPr>
          </a:p>
        </p:txBody>
      </p:sp>
      <p:cxnSp>
        <p:nvCxnSpPr>
          <p:cNvPr id="11" name="Straight Connector 10"/>
          <p:cNvCxnSpPr/>
          <p:nvPr/>
        </p:nvCxnSpPr>
        <p:spPr>
          <a:xfrm>
            <a:off x="4953000" y="2895600"/>
            <a:ext cx="441767" cy="0"/>
          </a:xfrm>
          <a:prstGeom prst="line">
            <a:avLst/>
          </a:prstGeom>
          <a:ln>
            <a:solidFill>
              <a:srgbClr val="EE1C1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04800" y="5410200"/>
            <a:ext cx="8534400" cy="914400"/>
          </a:xfrm>
          <a:prstGeom prst="rect">
            <a:avLst/>
          </a:prstGeom>
        </p:spPr>
        <p:txBody>
          <a:bodyPr vert="horz" wrap="square" lIns="91440" tIns="45720" rIns="91440" bIns="45720" rtlCol="0" anchor="ctr">
            <a:normAutofit/>
          </a:bodyPr>
          <a:lstStyle/>
          <a:p>
            <a:r>
              <a:rPr lang="en-US" b="1" dirty="0" smtClean="0"/>
              <a:t>*Developers/Industry must submit reporting and penalty suggestions for this change*</a:t>
            </a:r>
          </a:p>
        </p:txBody>
      </p:sp>
      <p:sp>
        <p:nvSpPr>
          <p:cNvPr id="12" name="Text Placeholder 3"/>
          <p:cNvSpPr>
            <a:spLocks noGrp="1"/>
          </p:cNvSpPr>
          <p:nvPr>
            <p:ph type="body" sz="quarter" idx="11"/>
          </p:nvPr>
        </p:nvSpPr>
        <p:spPr>
          <a:xfrm>
            <a:off x="1153633" y="21266"/>
            <a:ext cx="5334000" cy="217967"/>
          </a:xfrm>
        </p:spPr>
        <p:txBody>
          <a:bodyPr/>
          <a:lstStyle/>
          <a:p>
            <a:r>
              <a:rPr lang="en-US" dirty="0"/>
              <a:t>Combined Stakeholder </a:t>
            </a:r>
            <a:r>
              <a:rPr lang="en-US" dirty="0" smtClean="0"/>
              <a:t>Group</a:t>
            </a:r>
            <a:endParaRPr lang="en-US" dirty="0"/>
          </a:p>
        </p:txBody>
      </p:sp>
    </p:spTree>
    <p:extLst>
      <p:ext uri="{BB962C8B-B14F-4D97-AF65-F5344CB8AC3E}">
        <p14:creationId xmlns:p14="http://schemas.microsoft.com/office/powerpoint/2010/main" val="35136282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862435856"/>
              </p:ext>
            </p:extLst>
          </p:nvPr>
        </p:nvGraphicFramePr>
        <p:xfrm>
          <a:off x="228600" y="1447800"/>
          <a:ext cx="8610602" cy="4724401"/>
        </p:xfrm>
        <a:graphic>
          <a:graphicData uri="http://schemas.openxmlformats.org/drawingml/2006/table">
            <a:tbl>
              <a:tblPr>
                <a:tableStyleId>{5C22544A-7EE6-4342-B048-85BDC9FD1C3A}</a:tableStyleId>
              </a:tblPr>
              <a:tblGrid>
                <a:gridCol w="702283"/>
                <a:gridCol w="350124"/>
                <a:gridCol w="504830"/>
                <a:gridCol w="1205077"/>
                <a:gridCol w="514286"/>
                <a:gridCol w="505550"/>
                <a:gridCol w="985233"/>
                <a:gridCol w="854953"/>
                <a:gridCol w="1066656"/>
                <a:gridCol w="1921610"/>
              </a:tblGrid>
              <a:tr h="429491">
                <a:tc>
                  <a:txBody>
                    <a:bodyPr/>
                    <a:lstStyle/>
                    <a:p>
                      <a:pPr algn="ctr" fontAlgn="b"/>
                      <a:r>
                        <a:rPr lang="en-US" sz="1100" b="1" u="none" strike="noStrike" dirty="0">
                          <a:solidFill>
                            <a:schemeClr val="bg1"/>
                          </a:solidFill>
                          <a:effectLst/>
                        </a:rPr>
                        <a:t>Garden Name</a:t>
                      </a:r>
                      <a:endParaRPr lang="en-US" sz="1100" b="1" i="0" u="none" strike="noStrike" dirty="0">
                        <a:solidFill>
                          <a:schemeClr val="bg1"/>
                        </a:solidFill>
                        <a:effectLst/>
                        <a:latin typeface="Calibri"/>
                      </a:endParaRPr>
                    </a:p>
                  </a:txBody>
                  <a:tcPr marL="0" marR="0" marT="0" marB="0" anchor="ctr">
                    <a:solidFill>
                      <a:schemeClr val="bg2">
                        <a:lumMod val="75000"/>
                      </a:schemeClr>
                    </a:solidFill>
                  </a:tcPr>
                </a:tc>
                <a:tc>
                  <a:txBody>
                    <a:bodyPr/>
                    <a:lstStyle/>
                    <a:p>
                      <a:pPr algn="ctr" fontAlgn="b"/>
                      <a:r>
                        <a:rPr lang="en-US" sz="1100" b="1" u="none" strike="noStrike" dirty="0">
                          <a:solidFill>
                            <a:schemeClr val="bg1"/>
                          </a:solidFill>
                          <a:effectLst/>
                        </a:rPr>
                        <a:t>kW</a:t>
                      </a:r>
                      <a:endParaRPr lang="en-US" sz="1100" b="1" i="0" u="none" strike="noStrike" dirty="0">
                        <a:solidFill>
                          <a:schemeClr val="bg1"/>
                        </a:solidFill>
                        <a:effectLst/>
                        <a:latin typeface="Calibri"/>
                      </a:endParaRPr>
                    </a:p>
                  </a:txBody>
                  <a:tcPr marL="0" marR="0" marT="0" marB="0" anchor="ctr">
                    <a:solidFill>
                      <a:schemeClr val="bg2">
                        <a:lumMod val="75000"/>
                      </a:schemeClr>
                    </a:solidFill>
                  </a:tcPr>
                </a:tc>
                <a:tc>
                  <a:txBody>
                    <a:bodyPr/>
                    <a:lstStyle/>
                    <a:p>
                      <a:pPr algn="ctr" fontAlgn="b"/>
                      <a:r>
                        <a:rPr lang="en-US" sz="1100" b="1" u="none" strike="noStrike" dirty="0">
                          <a:solidFill>
                            <a:schemeClr val="bg1"/>
                          </a:solidFill>
                          <a:effectLst/>
                        </a:rPr>
                        <a:t>$/MWh</a:t>
                      </a:r>
                      <a:endParaRPr lang="en-US" sz="1100" b="1" i="0" u="none" strike="noStrike" dirty="0">
                        <a:solidFill>
                          <a:schemeClr val="bg1"/>
                        </a:solidFill>
                        <a:effectLst/>
                        <a:latin typeface="Calibri"/>
                      </a:endParaRPr>
                    </a:p>
                  </a:txBody>
                  <a:tcPr marL="0" marR="0" marT="0" marB="0" anchor="ctr">
                    <a:solidFill>
                      <a:schemeClr val="bg2">
                        <a:lumMod val="75000"/>
                      </a:schemeClr>
                    </a:solidFill>
                  </a:tcPr>
                </a:tc>
                <a:tc>
                  <a:txBody>
                    <a:bodyPr/>
                    <a:lstStyle/>
                    <a:p>
                      <a:pPr algn="ctr" fontAlgn="b"/>
                      <a:r>
                        <a:rPr lang="en-US" sz="1100" b="1" u="none" strike="noStrike" dirty="0">
                          <a:solidFill>
                            <a:schemeClr val="bg1"/>
                          </a:solidFill>
                          <a:effectLst/>
                        </a:rPr>
                        <a:t>Claim of saving to customers</a:t>
                      </a:r>
                      <a:endParaRPr lang="en-US" sz="1100" b="1" i="0" u="none" strike="noStrike" dirty="0">
                        <a:solidFill>
                          <a:schemeClr val="bg1"/>
                        </a:solidFill>
                        <a:effectLst/>
                        <a:latin typeface="Calibri"/>
                      </a:endParaRPr>
                    </a:p>
                  </a:txBody>
                  <a:tcPr marL="0" marR="0" marT="0" marB="0" anchor="ctr">
                    <a:solidFill>
                      <a:schemeClr val="bg2">
                        <a:lumMod val="75000"/>
                      </a:schemeClr>
                    </a:solidFill>
                  </a:tcPr>
                </a:tc>
                <a:tc>
                  <a:txBody>
                    <a:bodyPr/>
                    <a:lstStyle/>
                    <a:p>
                      <a:pPr algn="ctr" fontAlgn="b"/>
                      <a:r>
                        <a:rPr lang="en-US" sz="1100" b="1" u="none" strike="noStrike" dirty="0">
                          <a:solidFill>
                            <a:schemeClr val="bg1"/>
                          </a:solidFill>
                          <a:effectLst/>
                        </a:rPr>
                        <a:t>Ratio</a:t>
                      </a:r>
                      <a:endParaRPr lang="en-US" sz="1100" b="1" i="0" u="none" strike="noStrike" dirty="0">
                        <a:solidFill>
                          <a:schemeClr val="bg1"/>
                        </a:solidFill>
                        <a:effectLst/>
                        <a:latin typeface="Calibri"/>
                      </a:endParaRPr>
                    </a:p>
                  </a:txBody>
                  <a:tcPr marL="0" marR="0" marT="0" marB="0" anchor="ctr">
                    <a:solidFill>
                      <a:schemeClr val="bg2">
                        <a:lumMod val="75000"/>
                      </a:schemeClr>
                    </a:solidFill>
                  </a:tcPr>
                </a:tc>
                <a:tc>
                  <a:txBody>
                    <a:bodyPr/>
                    <a:lstStyle/>
                    <a:p>
                      <a:pPr algn="ctr" fontAlgn="b"/>
                      <a:r>
                        <a:rPr lang="en-US" sz="1100" b="1" u="none" strike="noStrike" dirty="0">
                          <a:solidFill>
                            <a:schemeClr val="bg1"/>
                          </a:solidFill>
                          <a:effectLst/>
                        </a:rPr>
                        <a:t>Ratio Score</a:t>
                      </a:r>
                      <a:endParaRPr lang="en-US" sz="1100" b="1" i="0" u="none" strike="noStrike" dirty="0">
                        <a:solidFill>
                          <a:schemeClr val="bg1"/>
                        </a:solidFill>
                        <a:effectLst/>
                        <a:latin typeface="Calibri"/>
                      </a:endParaRPr>
                    </a:p>
                  </a:txBody>
                  <a:tcPr marL="0" marR="0" marT="0" marB="0" anchor="ctr">
                    <a:solidFill>
                      <a:schemeClr val="bg2">
                        <a:lumMod val="75000"/>
                      </a:schemeClr>
                    </a:solidFill>
                  </a:tcPr>
                </a:tc>
                <a:tc>
                  <a:txBody>
                    <a:bodyPr/>
                    <a:lstStyle/>
                    <a:p>
                      <a:pPr algn="ctr" fontAlgn="b"/>
                      <a:r>
                        <a:rPr lang="en-US" sz="1100" b="1" u="none" strike="noStrike" dirty="0">
                          <a:solidFill>
                            <a:schemeClr val="bg1"/>
                          </a:solidFill>
                          <a:effectLst/>
                        </a:rPr>
                        <a:t>Developer Experience</a:t>
                      </a:r>
                      <a:endParaRPr lang="en-US" sz="1100" b="1" i="0" u="none" strike="noStrike" dirty="0">
                        <a:solidFill>
                          <a:schemeClr val="bg1"/>
                        </a:solidFill>
                        <a:effectLst/>
                        <a:latin typeface="Calibri"/>
                      </a:endParaRPr>
                    </a:p>
                  </a:txBody>
                  <a:tcPr marL="0" marR="0" marT="0" marB="0" anchor="ctr">
                    <a:solidFill>
                      <a:schemeClr val="bg2">
                        <a:lumMod val="75000"/>
                      </a:schemeClr>
                    </a:solidFill>
                  </a:tcPr>
                </a:tc>
                <a:tc>
                  <a:txBody>
                    <a:bodyPr/>
                    <a:lstStyle/>
                    <a:p>
                      <a:pPr algn="ctr" fontAlgn="b"/>
                      <a:r>
                        <a:rPr lang="en-US" sz="1100" b="1" u="none" strike="noStrike" dirty="0" smtClean="0">
                          <a:solidFill>
                            <a:schemeClr val="bg1"/>
                          </a:solidFill>
                          <a:effectLst/>
                        </a:rPr>
                        <a:t>Energy </a:t>
                      </a:r>
                      <a:r>
                        <a:rPr lang="en-US" sz="1100" b="1" u="none" strike="noStrike" dirty="0">
                          <a:solidFill>
                            <a:schemeClr val="bg1"/>
                          </a:solidFill>
                          <a:effectLst/>
                        </a:rPr>
                        <a:t>Production</a:t>
                      </a:r>
                      <a:endParaRPr lang="en-US" sz="1100" b="1" i="0" u="none" strike="noStrike" dirty="0">
                        <a:solidFill>
                          <a:schemeClr val="bg1"/>
                        </a:solidFill>
                        <a:effectLst/>
                        <a:latin typeface="Calibri"/>
                      </a:endParaRPr>
                    </a:p>
                  </a:txBody>
                  <a:tcPr marL="0" marR="0" marT="0" marB="0" anchor="ctr">
                    <a:solidFill>
                      <a:schemeClr val="bg2">
                        <a:lumMod val="75000"/>
                      </a:schemeClr>
                    </a:solidFill>
                  </a:tcPr>
                </a:tc>
                <a:tc>
                  <a:txBody>
                    <a:bodyPr/>
                    <a:lstStyle/>
                    <a:p>
                      <a:pPr algn="ctr" fontAlgn="b"/>
                      <a:r>
                        <a:rPr lang="en-US" sz="1100" b="1" u="none" strike="noStrike" dirty="0">
                          <a:solidFill>
                            <a:schemeClr val="bg1"/>
                          </a:solidFill>
                          <a:effectLst/>
                        </a:rPr>
                        <a:t>Additional Commitment</a:t>
                      </a:r>
                      <a:endParaRPr lang="en-US" sz="1100" b="1" i="0" u="none" strike="noStrike" dirty="0">
                        <a:solidFill>
                          <a:schemeClr val="bg1"/>
                        </a:solidFill>
                        <a:effectLst/>
                        <a:latin typeface="Calibri"/>
                      </a:endParaRPr>
                    </a:p>
                  </a:txBody>
                  <a:tcPr marL="0" marR="0" marT="0" marB="0" anchor="ctr">
                    <a:solidFill>
                      <a:schemeClr val="bg2">
                        <a:lumMod val="75000"/>
                      </a:schemeClr>
                    </a:solidFill>
                  </a:tcPr>
                </a:tc>
                <a:tc>
                  <a:txBody>
                    <a:bodyPr/>
                    <a:lstStyle/>
                    <a:p>
                      <a:pPr algn="ctr" fontAlgn="b"/>
                      <a:r>
                        <a:rPr lang="en-US" sz="1100" b="1" u="none" strike="noStrike" dirty="0">
                          <a:solidFill>
                            <a:schemeClr val="bg1"/>
                          </a:solidFill>
                          <a:effectLst/>
                        </a:rPr>
                        <a:t>Bid Score</a:t>
                      </a:r>
                      <a:endParaRPr lang="en-US" sz="1100" b="1" i="0" u="none" strike="noStrike" dirty="0">
                        <a:solidFill>
                          <a:schemeClr val="bg1"/>
                        </a:solidFill>
                        <a:effectLst/>
                        <a:latin typeface="Calibri"/>
                      </a:endParaRPr>
                    </a:p>
                  </a:txBody>
                  <a:tcPr marL="0" marR="0" marT="0" marB="0" anchor="ctr">
                    <a:solidFill>
                      <a:schemeClr val="bg2">
                        <a:lumMod val="75000"/>
                      </a:schemeClr>
                    </a:solidFill>
                  </a:tcPr>
                </a:tc>
              </a:tr>
              <a:tr h="429491">
                <a:tc>
                  <a:txBody>
                    <a:bodyPr/>
                    <a:lstStyle/>
                    <a:p>
                      <a:pPr algn="ctr" rtl="0" fontAlgn="b"/>
                      <a:r>
                        <a:rPr lang="en-US" sz="1100" b="0" i="0" u="none" strike="noStrike" dirty="0">
                          <a:solidFill>
                            <a:schemeClr val="tx1">
                              <a:lumMod val="65000"/>
                              <a:lumOff val="35000"/>
                            </a:schemeClr>
                          </a:solidFill>
                          <a:effectLst/>
                          <a:latin typeface="Calibri"/>
                        </a:rPr>
                        <a:t>CSG Bid 2</a:t>
                      </a:r>
                    </a:p>
                  </a:txBody>
                  <a:tcPr marL="9525" marR="9525" marT="9525" marB="0" anchor="b">
                    <a:noFill/>
                  </a:tcPr>
                </a:tc>
                <a:tc>
                  <a:txBody>
                    <a:bodyPr/>
                    <a:lstStyle/>
                    <a:p>
                      <a:pPr algn="ctr" rtl="0" fontAlgn="b"/>
                      <a:r>
                        <a:rPr lang="en-US" sz="1100" b="0" i="0" u="none" strike="noStrike">
                          <a:solidFill>
                            <a:schemeClr val="tx1">
                              <a:lumMod val="65000"/>
                              <a:lumOff val="35000"/>
                            </a:schemeClr>
                          </a:solidFill>
                          <a:effectLst/>
                          <a:latin typeface="Calibri"/>
                        </a:rPr>
                        <a:t>1000</a:t>
                      </a:r>
                    </a:p>
                  </a:txBody>
                  <a:tcPr marL="9525" marR="9525" marT="9525" marB="0" anchor="b">
                    <a:noFill/>
                  </a:tcPr>
                </a:tc>
                <a:tc>
                  <a:txBody>
                    <a:bodyPr/>
                    <a:lstStyle/>
                    <a:p>
                      <a:pPr algn="ctr" rtl="0" fontAlgn="b"/>
                      <a:r>
                        <a:rPr lang="en-US" sz="1100" b="0" i="0" u="none" strike="noStrike">
                          <a:solidFill>
                            <a:schemeClr val="tx1">
                              <a:lumMod val="65000"/>
                              <a:lumOff val="35000"/>
                            </a:schemeClr>
                          </a:solidFill>
                          <a:effectLst/>
                          <a:latin typeface="Calibri"/>
                        </a:rPr>
                        <a:t>$20.00 </a:t>
                      </a:r>
                    </a:p>
                  </a:txBody>
                  <a:tcPr marL="9525" marR="9525" marT="9525" marB="0" anchor="b">
                    <a:noFill/>
                  </a:tcPr>
                </a:tc>
                <a:tc>
                  <a:txBody>
                    <a:bodyPr/>
                    <a:lstStyle/>
                    <a:p>
                      <a:pPr algn="ctr" rtl="0" fontAlgn="b"/>
                      <a:r>
                        <a:rPr lang="en-US" sz="1100" b="0" i="0" u="none" strike="noStrike" dirty="0">
                          <a:solidFill>
                            <a:schemeClr val="tx1">
                              <a:lumMod val="65000"/>
                              <a:lumOff val="35000"/>
                            </a:schemeClr>
                          </a:solidFill>
                          <a:effectLst/>
                          <a:latin typeface="Calibri"/>
                        </a:rPr>
                        <a:t>0.3</a:t>
                      </a:r>
                    </a:p>
                  </a:txBody>
                  <a:tcPr marL="9525" marR="9525" marT="9525" marB="0" anchor="b">
                    <a:noFill/>
                  </a:tcPr>
                </a:tc>
                <a:tc>
                  <a:txBody>
                    <a:bodyPr/>
                    <a:lstStyle/>
                    <a:p>
                      <a:pPr algn="ctr" rtl="0" fontAlgn="b"/>
                      <a:r>
                        <a:rPr lang="en-US" sz="1200" b="0" i="0" u="none" strike="noStrike" dirty="0">
                          <a:solidFill>
                            <a:schemeClr val="tx1">
                              <a:lumMod val="65000"/>
                              <a:lumOff val="35000"/>
                            </a:schemeClr>
                          </a:solidFill>
                          <a:effectLst/>
                          <a:latin typeface="Calibri"/>
                        </a:rPr>
                        <a:t>66.67 </a:t>
                      </a:r>
                    </a:p>
                  </a:txBody>
                  <a:tcPr marL="9525" marR="9525" marT="9525" marB="0" anchor="b">
                    <a:noFill/>
                  </a:tcPr>
                </a:tc>
                <a:tc>
                  <a:txBody>
                    <a:bodyPr/>
                    <a:lstStyle/>
                    <a:p>
                      <a:pPr algn="ctr" rtl="0" fontAlgn="b"/>
                      <a:r>
                        <a:rPr lang="en-US" sz="1200" b="0" i="0" u="none" strike="noStrike" dirty="0">
                          <a:solidFill>
                            <a:schemeClr val="tx1">
                              <a:lumMod val="65000"/>
                              <a:lumOff val="35000"/>
                            </a:schemeClr>
                          </a:solidFill>
                          <a:effectLst/>
                          <a:latin typeface="Calibri"/>
                        </a:rPr>
                        <a:t>58.5</a:t>
                      </a:r>
                    </a:p>
                  </a:txBody>
                  <a:tcPr marL="9525" marR="9525" marT="9525" marB="0" anchor="b">
                    <a:noFill/>
                  </a:tcPr>
                </a:tc>
                <a:tc>
                  <a:txBody>
                    <a:bodyPr/>
                    <a:lstStyle/>
                    <a:p>
                      <a:pPr algn="ctr" rtl="0" fontAlgn="b"/>
                      <a:r>
                        <a:rPr lang="en-US" sz="1200" b="0" i="0" u="none" strike="noStrike">
                          <a:solidFill>
                            <a:schemeClr val="tx1">
                              <a:lumMod val="65000"/>
                              <a:lumOff val="35000"/>
                            </a:schemeClr>
                          </a:solidFill>
                          <a:effectLst/>
                          <a:latin typeface="Calibri"/>
                        </a:rPr>
                        <a:t>6</a:t>
                      </a:r>
                    </a:p>
                  </a:txBody>
                  <a:tcPr marL="9525" marR="9525" marT="9525" marB="0" anchor="b">
                    <a:noFill/>
                  </a:tcPr>
                </a:tc>
                <a:tc>
                  <a:txBody>
                    <a:bodyPr/>
                    <a:lstStyle/>
                    <a:p>
                      <a:pPr algn="ctr" rtl="0" fontAlgn="b"/>
                      <a:r>
                        <a:rPr lang="en-US" sz="1200" b="0" i="0" u="none" strike="noStrike">
                          <a:solidFill>
                            <a:schemeClr val="tx1">
                              <a:lumMod val="65000"/>
                              <a:lumOff val="35000"/>
                            </a:schemeClr>
                          </a:solidFill>
                          <a:effectLst/>
                          <a:latin typeface="Calibri"/>
                        </a:rPr>
                        <a:t>2</a:t>
                      </a:r>
                    </a:p>
                  </a:txBody>
                  <a:tcPr marL="9525" marR="9525" marT="9525" marB="0" anchor="b">
                    <a:noFill/>
                  </a:tcPr>
                </a:tc>
                <a:tc>
                  <a:txBody>
                    <a:bodyPr/>
                    <a:lstStyle/>
                    <a:p>
                      <a:pPr algn="ctr" rtl="0" fontAlgn="b"/>
                      <a:r>
                        <a:rPr lang="en-US" sz="1200" b="0" i="0" u="none" strike="noStrike" dirty="0">
                          <a:solidFill>
                            <a:schemeClr val="tx1">
                              <a:lumMod val="65000"/>
                              <a:lumOff val="35000"/>
                            </a:schemeClr>
                          </a:solidFill>
                          <a:effectLst/>
                          <a:latin typeface="Calibri"/>
                        </a:rPr>
                        <a:t>13.5</a:t>
                      </a:r>
                    </a:p>
                  </a:txBody>
                  <a:tcPr marL="9525" marR="9525" marT="9525" marB="0" anchor="b">
                    <a:noFill/>
                  </a:tcPr>
                </a:tc>
                <a:tc>
                  <a:txBody>
                    <a:bodyPr/>
                    <a:lstStyle/>
                    <a:p>
                      <a:pPr algn="ctr" rtl="0" fontAlgn="b"/>
                      <a:r>
                        <a:rPr lang="en-US" sz="1200" b="0" i="0" u="none" strike="noStrike" dirty="0">
                          <a:solidFill>
                            <a:schemeClr val="tx1">
                              <a:lumMod val="65000"/>
                              <a:lumOff val="35000"/>
                            </a:schemeClr>
                          </a:solidFill>
                          <a:effectLst/>
                          <a:latin typeface="Calibri"/>
                        </a:rPr>
                        <a:t>80</a:t>
                      </a:r>
                    </a:p>
                  </a:txBody>
                  <a:tcPr marL="9525" marR="9525" marT="9525" marB="0" anchor="b">
                    <a:noFill/>
                  </a:tcPr>
                </a:tc>
              </a:tr>
              <a:tr h="429491">
                <a:tc>
                  <a:txBody>
                    <a:bodyPr/>
                    <a:lstStyle/>
                    <a:p>
                      <a:pPr algn="ctr" rtl="0" fontAlgn="b"/>
                      <a:r>
                        <a:rPr lang="en-US" sz="1100" b="0" i="0" u="none" strike="noStrike" dirty="0">
                          <a:solidFill>
                            <a:schemeClr val="tx1">
                              <a:lumMod val="65000"/>
                              <a:lumOff val="35000"/>
                            </a:schemeClr>
                          </a:solidFill>
                          <a:effectLst/>
                          <a:latin typeface="Calibri"/>
                        </a:rPr>
                        <a:t>CSG Bid 1</a:t>
                      </a:r>
                    </a:p>
                  </a:txBody>
                  <a:tcPr marL="9525" marR="9525" marT="9525" marB="0" anchor="b">
                    <a:solidFill>
                      <a:schemeClr val="bg2">
                        <a:lumMod val="95000"/>
                      </a:schemeClr>
                    </a:solidFill>
                  </a:tcPr>
                </a:tc>
                <a:tc>
                  <a:txBody>
                    <a:bodyPr/>
                    <a:lstStyle/>
                    <a:p>
                      <a:pPr algn="ctr" rtl="0" fontAlgn="b"/>
                      <a:r>
                        <a:rPr lang="en-US" sz="1100" b="0" i="0" u="none" strike="noStrike" dirty="0">
                          <a:solidFill>
                            <a:schemeClr val="tx1">
                              <a:lumMod val="65000"/>
                              <a:lumOff val="35000"/>
                            </a:schemeClr>
                          </a:solidFill>
                          <a:effectLst/>
                          <a:latin typeface="Calibri"/>
                        </a:rPr>
                        <a:t>1000</a:t>
                      </a:r>
                    </a:p>
                  </a:txBody>
                  <a:tcPr marL="9525" marR="9525" marT="9525" marB="0" anchor="b">
                    <a:solidFill>
                      <a:schemeClr val="bg2">
                        <a:lumMod val="95000"/>
                      </a:schemeClr>
                    </a:solidFill>
                  </a:tcPr>
                </a:tc>
                <a:tc>
                  <a:txBody>
                    <a:bodyPr/>
                    <a:lstStyle/>
                    <a:p>
                      <a:pPr algn="ctr" rtl="0" fontAlgn="b"/>
                      <a:r>
                        <a:rPr lang="en-US" sz="1100" b="0" i="0" u="none" strike="noStrike">
                          <a:solidFill>
                            <a:schemeClr val="tx1">
                              <a:lumMod val="65000"/>
                              <a:lumOff val="35000"/>
                            </a:schemeClr>
                          </a:solidFill>
                          <a:effectLst/>
                          <a:latin typeface="Calibri"/>
                        </a:rPr>
                        <a:t>$15.00 </a:t>
                      </a:r>
                    </a:p>
                  </a:txBody>
                  <a:tcPr marL="9525" marR="9525" marT="9525" marB="0" anchor="b">
                    <a:solidFill>
                      <a:schemeClr val="bg2">
                        <a:lumMod val="95000"/>
                      </a:schemeClr>
                    </a:solidFill>
                  </a:tcPr>
                </a:tc>
                <a:tc>
                  <a:txBody>
                    <a:bodyPr/>
                    <a:lstStyle/>
                    <a:p>
                      <a:pPr algn="ctr" rtl="0" fontAlgn="b"/>
                      <a:r>
                        <a:rPr lang="en-US" sz="1100" b="0" i="0" u="none" strike="noStrike">
                          <a:solidFill>
                            <a:schemeClr val="tx1">
                              <a:lumMod val="65000"/>
                              <a:lumOff val="35000"/>
                            </a:schemeClr>
                          </a:solidFill>
                          <a:effectLst/>
                          <a:latin typeface="Calibri"/>
                        </a:rPr>
                        <a:t>0.3</a:t>
                      </a:r>
                    </a:p>
                  </a:txBody>
                  <a:tcPr marL="9525" marR="9525" marT="9525" marB="0" anchor="b">
                    <a:solidFill>
                      <a:schemeClr val="bg2">
                        <a:lumMod val="95000"/>
                      </a:schemeClr>
                    </a:solidFill>
                  </a:tcPr>
                </a:tc>
                <a:tc>
                  <a:txBody>
                    <a:bodyPr/>
                    <a:lstStyle/>
                    <a:p>
                      <a:pPr algn="ctr" rtl="0" fontAlgn="b"/>
                      <a:r>
                        <a:rPr lang="en-US" sz="1200" b="0" i="0" u="none" strike="noStrike">
                          <a:solidFill>
                            <a:schemeClr val="tx1">
                              <a:lumMod val="65000"/>
                              <a:lumOff val="35000"/>
                            </a:schemeClr>
                          </a:solidFill>
                          <a:effectLst/>
                          <a:latin typeface="Calibri"/>
                        </a:rPr>
                        <a:t>50.00 </a:t>
                      </a:r>
                    </a:p>
                  </a:txBody>
                  <a:tcPr marL="9525" marR="9525" marT="9525" marB="0" anchor="b">
                    <a:solidFill>
                      <a:schemeClr val="bg2">
                        <a:lumMod val="95000"/>
                      </a:schemeClr>
                    </a:solidFill>
                  </a:tcPr>
                </a:tc>
                <a:tc>
                  <a:txBody>
                    <a:bodyPr/>
                    <a:lstStyle/>
                    <a:p>
                      <a:pPr algn="ctr" rtl="0" fontAlgn="b"/>
                      <a:r>
                        <a:rPr lang="en-US" sz="1200" b="0" i="0" u="none" strike="noStrike">
                          <a:solidFill>
                            <a:schemeClr val="tx1">
                              <a:lumMod val="65000"/>
                              <a:lumOff val="35000"/>
                            </a:schemeClr>
                          </a:solidFill>
                          <a:effectLst/>
                          <a:latin typeface="Calibri"/>
                        </a:rPr>
                        <a:t>65</a:t>
                      </a:r>
                    </a:p>
                  </a:txBody>
                  <a:tcPr marL="9525" marR="9525" marT="9525" marB="0" anchor="b">
                    <a:solidFill>
                      <a:schemeClr val="bg2">
                        <a:lumMod val="95000"/>
                      </a:schemeClr>
                    </a:solidFill>
                  </a:tcPr>
                </a:tc>
                <a:tc>
                  <a:txBody>
                    <a:bodyPr/>
                    <a:lstStyle/>
                    <a:p>
                      <a:pPr algn="ctr" rtl="0" fontAlgn="b"/>
                      <a:r>
                        <a:rPr lang="en-US" sz="1200" b="0" i="0" u="none" strike="noStrike">
                          <a:solidFill>
                            <a:schemeClr val="tx1">
                              <a:lumMod val="65000"/>
                              <a:lumOff val="35000"/>
                            </a:schemeClr>
                          </a:solidFill>
                          <a:effectLst/>
                          <a:latin typeface="Calibri"/>
                        </a:rPr>
                        <a:t>5</a:t>
                      </a:r>
                    </a:p>
                  </a:txBody>
                  <a:tcPr marL="9525" marR="9525" marT="9525" marB="0" anchor="b">
                    <a:solidFill>
                      <a:schemeClr val="bg2">
                        <a:lumMod val="95000"/>
                      </a:schemeClr>
                    </a:solidFill>
                  </a:tcPr>
                </a:tc>
                <a:tc>
                  <a:txBody>
                    <a:bodyPr/>
                    <a:lstStyle/>
                    <a:p>
                      <a:pPr algn="ctr" rtl="0" fontAlgn="b"/>
                      <a:r>
                        <a:rPr lang="en-US" sz="1200" b="0" i="0" u="none" strike="noStrike">
                          <a:solidFill>
                            <a:schemeClr val="tx1">
                              <a:lumMod val="65000"/>
                              <a:lumOff val="35000"/>
                            </a:schemeClr>
                          </a:solidFill>
                          <a:effectLst/>
                          <a:latin typeface="Calibri"/>
                        </a:rPr>
                        <a:t>1</a:t>
                      </a:r>
                    </a:p>
                  </a:txBody>
                  <a:tcPr marL="9525" marR="9525" marT="9525" marB="0" anchor="b">
                    <a:solidFill>
                      <a:schemeClr val="bg2">
                        <a:lumMod val="95000"/>
                      </a:schemeClr>
                    </a:solidFill>
                  </a:tcPr>
                </a:tc>
                <a:tc>
                  <a:txBody>
                    <a:bodyPr/>
                    <a:lstStyle/>
                    <a:p>
                      <a:pPr algn="ctr" rtl="0" fontAlgn="b"/>
                      <a:r>
                        <a:rPr lang="en-US" sz="1200" b="0" i="0" u="none" strike="noStrike">
                          <a:solidFill>
                            <a:schemeClr val="tx1">
                              <a:lumMod val="65000"/>
                              <a:lumOff val="35000"/>
                            </a:schemeClr>
                          </a:solidFill>
                          <a:effectLst/>
                          <a:latin typeface="Calibri"/>
                        </a:rPr>
                        <a:t>6</a:t>
                      </a:r>
                    </a:p>
                  </a:txBody>
                  <a:tcPr marL="9525" marR="9525" marT="9525" marB="0" anchor="b">
                    <a:solidFill>
                      <a:schemeClr val="bg2">
                        <a:lumMod val="95000"/>
                      </a:schemeClr>
                    </a:solidFill>
                  </a:tcPr>
                </a:tc>
                <a:tc>
                  <a:txBody>
                    <a:bodyPr/>
                    <a:lstStyle/>
                    <a:p>
                      <a:pPr algn="ctr" rtl="0" fontAlgn="b"/>
                      <a:r>
                        <a:rPr lang="en-US" sz="1200" b="0" i="0" u="none" strike="noStrike" dirty="0">
                          <a:solidFill>
                            <a:schemeClr val="tx1">
                              <a:lumMod val="65000"/>
                              <a:lumOff val="35000"/>
                            </a:schemeClr>
                          </a:solidFill>
                          <a:effectLst/>
                          <a:latin typeface="Calibri"/>
                        </a:rPr>
                        <a:t>77</a:t>
                      </a:r>
                    </a:p>
                  </a:txBody>
                  <a:tcPr marL="9525" marR="9525" marT="9525" marB="0" anchor="b">
                    <a:solidFill>
                      <a:schemeClr val="bg2">
                        <a:lumMod val="95000"/>
                      </a:schemeClr>
                    </a:solidFill>
                  </a:tcPr>
                </a:tc>
              </a:tr>
              <a:tr h="429491">
                <a:tc>
                  <a:txBody>
                    <a:bodyPr/>
                    <a:lstStyle/>
                    <a:p>
                      <a:pPr algn="ctr" rtl="0" fontAlgn="b"/>
                      <a:r>
                        <a:rPr lang="en-US" sz="1100" b="0" i="0" u="none" strike="noStrike">
                          <a:solidFill>
                            <a:schemeClr val="tx1">
                              <a:lumMod val="65000"/>
                              <a:lumOff val="35000"/>
                            </a:schemeClr>
                          </a:solidFill>
                          <a:effectLst/>
                          <a:latin typeface="Calibri"/>
                        </a:rPr>
                        <a:t>CSG Bid 3</a:t>
                      </a:r>
                    </a:p>
                  </a:txBody>
                  <a:tcPr marL="9525" marR="9525" marT="9525" marB="0" anchor="b">
                    <a:solidFill>
                      <a:schemeClr val="bg1"/>
                    </a:solidFill>
                  </a:tcPr>
                </a:tc>
                <a:tc>
                  <a:txBody>
                    <a:bodyPr/>
                    <a:lstStyle/>
                    <a:p>
                      <a:pPr algn="ctr" rtl="0" fontAlgn="b"/>
                      <a:r>
                        <a:rPr lang="en-US" sz="1100" b="0" i="0" u="none" strike="noStrike">
                          <a:solidFill>
                            <a:schemeClr val="tx1">
                              <a:lumMod val="65000"/>
                              <a:lumOff val="35000"/>
                            </a:schemeClr>
                          </a:solidFill>
                          <a:effectLst/>
                          <a:latin typeface="Calibri"/>
                        </a:rPr>
                        <a:t>2000</a:t>
                      </a:r>
                    </a:p>
                  </a:txBody>
                  <a:tcPr marL="9525" marR="9525" marT="9525" marB="0" anchor="b">
                    <a:solidFill>
                      <a:schemeClr val="bg1"/>
                    </a:solidFill>
                  </a:tcPr>
                </a:tc>
                <a:tc>
                  <a:txBody>
                    <a:bodyPr/>
                    <a:lstStyle/>
                    <a:p>
                      <a:pPr algn="ctr" rtl="0" fontAlgn="b"/>
                      <a:r>
                        <a:rPr lang="en-US" sz="1100" b="0" i="0" u="none" strike="noStrike">
                          <a:solidFill>
                            <a:schemeClr val="tx1">
                              <a:lumMod val="65000"/>
                              <a:lumOff val="35000"/>
                            </a:schemeClr>
                          </a:solidFill>
                          <a:effectLst/>
                          <a:latin typeface="Calibri"/>
                        </a:rPr>
                        <a:t>$25.00 </a:t>
                      </a:r>
                    </a:p>
                  </a:txBody>
                  <a:tcPr marL="9525" marR="9525" marT="9525" marB="0" anchor="b">
                    <a:solidFill>
                      <a:schemeClr val="bg1"/>
                    </a:solidFill>
                  </a:tcPr>
                </a:tc>
                <a:tc>
                  <a:txBody>
                    <a:bodyPr/>
                    <a:lstStyle/>
                    <a:p>
                      <a:pPr algn="ctr" rtl="0" fontAlgn="b"/>
                      <a:r>
                        <a:rPr lang="en-US" sz="1100" b="0" i="0" u="none" strike="noStrike" dirty="0">
                          <a:solidFill>
                            <a:schemeClr val="tx1">
                              <a:lumMod val="65000"/>
                              <a:lumOff val="35000"/>
                            </a:schemeClr>
                          </a:solidFill>
                          <a:effectLst/>
                          <a:latin typeface="Calibri"/>
                        </a:rPr>
                        <a:t>0.3</a:t>
                      </a:r>
                    </a:p>
                  </a:txBody>
                  <a:tcPr marL="9525" marR="9525" marT="9525" marB="0" anchor="b">
                    <a:solidFill>
                      <a:schemeClr val="bg1"/>
                    </a:solidFill>
                  </a:tcPr>
                </a:tc>
                <a:tc>
                  <a:txBody>
                    <a:bodyPr/>
                    <a:lstStyle/>
                    <a:p>
                      <a:pPr algn="ctr" rtl="0" fontAlgn="b"/>
                      <a:r>
                        <a:rPr lang="en-US" sz="1200" b="0" i="0" u="none" strike="noStrike">
                          <a:solidFill>
                            <a:schemeClr val="tx1">
                              <a:lumMod val="65000"/>
                              <a:lumOff val="35000"/>
                            </a:schemeClr>
                          </a:solidFill>
                          <a:effectLst/>
                          <a:latin typeface="Calibri"/>
                        </a:rPr>
                        <a:t>83.33 </a:t>
                      </a:r>
                    </a:p>
                  </a:txBody>
                  <a:tcPr marL="9525" marR="9525" marT="9525" marB="0" anchor="b">
                    <a:solidFill>
                      <a:schemeClr val="bg1"/>
                    </a:solidFill>
                  </a:tcPr>
                </a:tc>
                <a:tc>
                  <a:txBody>
                    <a:bodyPr/>
                    <a:lstStyle/>
                    <a:p>
                      <a:pPr algn="ctr" rtl="0" fontAlgn="b"/>
                      <a:r>
                        <a:rPr lang="en-US" sz="1200" b="0" i="0" u="none" strike="noStrike">
                          <a:solidFill>
                            <a:schemeClr val="tx1">
                              <a:lumMod val="65000"/>
                              <a:lumOff val="35000"/>
                            </a:schemeClr>
                          </a:solidFill>
                          <a:effectLst/>
                          <a:latin typeface="Calibri"/>
                        </a:rPr>
                        <a:t>52</a:t>
                      </a:r>
                    </a:p>
                  </a:txBody>
                  <a:tcPr marL="9525" marR="9525" marT="9525" marB="0" anchor="b">
                    <a:solidFill>
                      <a:schemeClr val="bg1"/>
                    </a:solidFill>
                  </a:tcPr>
                </a:tc>
                <a:tc>
                  <a:txBody>
                    <a:bodyPr/>
                    <a:lstStyle/>
                    <a:p>
                      <a:pPr algn="ctr" rtl="0" fontAlgn="b"/>
                      <a:r>
                        <a:rPr lang="en-US" sz="1200" b="0" i="0" u="none" strike="noStrike">
                          <a:solidFill>
                            <a:schemeClr val="tx1">
                              <a:lumMod val="65000"/>
                              <a:lumOff val="35000"/>
                            </a:schemeClr>
                          </a:solidFill>
                          <a:effectLst/>
                          <a:latin typeface="Calibri"/>
                        </a:rPr>
                        <a:t>9</a:t>
                      </a:r>
                    </a:p>
                  </a:txBody>
                  <a:tcPr marL="9525" marR="9525" marT="9525" marB="0" anchor="b">
                    <a:solidFill>
                      <a:schemeClr val="bg1"/>
                    </a:solidFill>
                  </a:tcPr>
                </a:tc>
                <a:tc>
                  <a:txBody>
                    <a:bodyPr/>
                    <a:lstStyle/>
                    <a:p>
                      <a:pPr algn="ctr" rtl="0" fontAlgn="b"/>
                      <a:r>
                        <a:rPr lang="en-US" sz="1200" b="0" i="0" u="none" strike="noStrike">
                          <a:solidFill>
                            <a:schemeClr val="tx1">
                              <a:lumMod val="65000"/>
                              <a:lumOff val="35000"/>
                            </a:schemeClr>
                          </a:solidFill>
                          <a:effectLst/>
                          <a:latin typeface="Calibri"/>
                        </a:rPr>
                        <a:t>3</a:t>
                      </a:r>
                    </a:p>
                  </a:txBody>
                  <a:tcPr marL="9525" marR="9525" marT="9525" marB="0" anchor="b">
                    <a:solidFill>
                      <a:schemeClr val="bg1"/>
                    </a:solidFill>
                  </a:tcPr>
                </a:tc>
                <a:tc>
                  <a:txBody>
                    <a:bodyPr/>
                    <a:lstStyle/>
                    <a:p>
                      <a:pPr algn="ctr" rtl="0" fontAlgn="b"/>
                      <a:r>
                        <a:rPr lang="en-US" sz="1200" b="0" i="0" u="none" strike="noStrike">
                          <a:solidFill>
                            <a:schemeClr val="tx1">
                              <a:lumMod val="65000"/>
                              <a:lumOff val="35000"/>
                            </a:schemeClr>
                          </a:solidFill>
                          <a:effectLst/>
                          <a:latin typeface="Calibri"/>
                        </a:rPr>
                        <a:t>12</a:t>
                      </a:r>
                    </a:p>
                  </a:txBody>
                  <a:tcPr marL="9525" marR="9525" marT="9525" marB="0" anchor="b">
                    <a:solidFill>
                      <a:schemeClr val="bg1"/>
                    </a:solidFill>
                  </a:tcPr>
                </a:tc>
                <a:tc>
                  <a:txBody>
                    <a:bodyPr/>
                    <a:lstStyle/>
                    <a:p>
                      <a:pPr algn="ctr" rtl="0" fontAlgn="b"/>
                      <a:r>
                        <a:rPr lang="en-US" sz="1200" b="0" i="0" u="none" strike="noStrike" dirty="0">
                          <a:solidFill>
                            <a:schemeClr val="tx1">
                              <a:lumMod val="65000"/>
                              <a:lumOff val="35000"/>
                            </a:schemeClr>
                          </a:solidFill>
                          <a:effectLst/>
                          <a:latin typeface="Calibri"/>
                        </a:rPr>
                        <a:t>76</a:t>
                      </a:r>
                    </a:p>
                  </a:txBody>
                  <a:tcPr marL="9525" marR="9525" marT="9525" marB="0" anchor="b">
                    <a:solidFill>
                      <a:schemeClr val="bg1"/>
                    </a:solidFill>
                  </a:tcPr>
                </a:tc>
              </a:tr>
              <a:tr h="429491">
                <a:tc>
                  <a:txBody>
                    <a:bodyPr/>
                    <a:lstStyle/>
                    <a:p>
                      <a:pPr algn="ctr" rtl="0" fontAlgn="b"/>
                      <a:r>
                        <a:rPr lang="en-US" sz="1100" b="0" i="0" u="none" strike="noStrike">
                          <a:solidFill>
                            <a:schemeClr val="tx1">
                              <a:lumMod val="65000"/>
                              <a:lumOff val="35000"/>
                            </a:schemeClr>
                          </a:solidFill>
                          <a:effectLst/>
                          <a:latin typeface="Calibri"/>
                        </a:rPr>
                        <a:t>CSG Bid 5</a:t>
                      </a:r>
                    </a:p>
                  </a:txBody>
                  <a:tcPr marL="9525" marR="9525" marT="9525" marB="0" anchor="b">
                    <a:solidFill>
                      <a:schemeClr val="bg2">
                        <a:lumMod val="95000"/>
                      </a:schemeClr>
                    </a:solidFill>
                  </a:tcPr>
                </a:tc>
                <a:tc>
                  <a:txBody>
                    <a:bodyPr/>
                    <a:lstStyle/>
                    <a:p>
                      <a:pPr algn="ctr" rtl="0" fontAlgn="b"/>
                      <a:r>
                        <a:rPr lang="en-US" sz="1100" b="0" i="0" u="none" strike="noStrike">
                          <a:solidFill>
                            <a:schemeClr val="tx1">
                              <a:lumMod val="65000"/>
                              <a:lumOff val="35000"/>
                            </a:schemeClr>
                          </a:solidFill>
                          <a:effectLst/>
                          <a:latin typeface="Calibri"/>
                        </a:rPr>
                        <a:t>2000</a:t>
                      </a:r>
                    </a:p>
                  </a:txBody>
                  <a:tcPr marL="9525" marR="9525" marT="9525" marB="0" anchor="b">
                    <a:solidFill>
                      <a:schemeClr val="bg2">
                        <a:lumMod val="95000"/>
                      </a:schemeClr>
                    </a:solidFill>
                  </a:tcPr>
                </a:tc>
                <a:tc>
                  <a:txBody>
                    <a:bodyPr/>
                    <a:lstStyle/>
                    <a:p>
                      <a:pPr algn="ctr" rtl="0" fontAlgn="b"/>
                      <a:r>
                        <a:rPr lang="en-US" sz="1100" b="0" i="0" u="none" strike="noStrike">
                          <a:solidFill>
                            <a:schemeClr val="tx1">
                              <a:lumMod val="65000"/>
                              <a:lumOff val="35000"/>
                            </a:schemeClr>
                          </a:solidFill>
                          <a:effectLst/>
                          <a:latin typeface="Calibri"/>
                        </a:rPr>
                        <a:t>$35.00 </a:t>
                      </a:r>
                    </a:p>
                  </a:txBody>
                  <a:tcPr marL="9525" marR="9525" marT="9525" marB="0" anchor="b">
                    <a:solidFill>
                      <a:schemeClr val="bg2">
                        <a:lumMod val="95000"/>
                      </a:schemeClr>
                    </a:solidFill>
                  </a:tcPr>
                </a:tc>
                <a:tc>
                  <a:txBody>
                    <a:bodyPr/>
                    <a:lstStyle/>
                    <a:p>
                      <a:pPr algn="ctr" rtl="0" fontAlgn="b"/>
                      <a:r>
                        <a:rPr lang="en-US" sz="1100" b="0" i="0" u="none" strike="noStrike">
                          <a:solidFill>
                            <a:schemeClr val="tx1">
                              <a:lumMod val="65000"/>
                              <a:lumOff val="35000"/>
                            </a:schemeClr>
                          </a:solidFill>
                          <a:effectLst/>
                          <a:latin typeface="Calibri"/>
                        </a:rPr>
                        <a:t>0.4</a:t>
                      </a:r>
                    </a:p>
                  </a:txBody>
                  <a:tcPr marL="9525" marR="9525" marT="9525" marB="0" anchor="b">
                    <a:solidFill>
                      <a:schemeClr val="bg2">
                        <a:lumMod val="95000"/>
                      </a:schemeClr>
                    </a:solidFill>
                  </a:tcPr>
                </a:tc>
                <a:tc>
                  <a:txBody>
                    <a:bodyPr/>
                    <a:lstStyle/>
                    <a:p>
                      <a:pPr algn="ctr" rtl="0" fontAlgn="b"/>
                      <a:r>
                        <a:rPr lang="en-US" sz="1200" b="0" i="0" u="none" strike="noStrike">
                          <a:solidFill>
                            <a:schemeClr val="tx1">
                              <a:lumMod val="65000"/>
                              <a:lumOff val="35000"/>
                            </a:schemeClr>
                          </a:solidFill>
                          <a:effectLst/>
                          <a:latin typeface="Calibri"/>
                        </a:rPr>
                        <a:t>87.50 </a:t>
                      </a:r>
                    </a:p>
                  </a:txBody>
                  <a:tcPr marL="9525" marR="9525" marT="9525" marB="0" anchor="b">
                    <a:solidFill>
                      <a:schemeClr val="bg2">
                        <a:lumMod val="95000"/>
                      </a:schemeClr>
                    </a:solidFill>
                  </a:tcPr>
                </a:tc>
                <a:tc>
                  <a:txBody>
                    <a:bodyPr/>
                    <a:lstStyle/>
                    <a:p>
                      <a:pPr algn="ctr" rtl="0" fontAlgn="b"/>
                      <a:r>
                        <a:rPr lang="en-US" sz="1200" b="0" i="0" u="none" strike="noStrike">
                          <a:solidFill>
                            <a:schemeClr val="tx1">
                              <a:lumMod val="65000"/>
                              <a:lumOff val="35000"/>
                            </a:schemeClr>
                          </a:solidFill>
                          <a:effectLst/>
                          <a:latin typeface="Calibri"/>
                        </a:rPr>
                        <a:t>39</a:t>
                      </a:r>
                    </a:p>
                  </a:txBody>
                  <a:tcPr marL="9525" marR="9525" marT="9525" marB="0" anchor="b">
                    <a:solidFill>
                      <a:schemeClr val="bg2">
                        <a:lumMod val="95000"/>
                      </a:schemeClr>
                    </a:solidFill>
                  </a:tcPr>
                </a:tc>
                <a:tc>
                  <a:txBody>
                    <a:bodyPr/>
                    <a:lstStyle/>
                    <a:p>
                      <a:pPr algn="ctr" rtl="0" fontAlgn="b"/>
                      <a:r>
                        <a:rPr lang="en-US" sz="1200" b="0" i="0" u="none" strike="noStrike">
                          <a:solidFill>
                            <a:schemeClr val="tx1">
                              <a:lumMod val="65000"/>
                              <a:lumOff val="35000"/>
                            </a:schemeClr>
                          </a:solidFill>
                          <a:effectLst/>
                          <a:latin typeface="Calibri"/>
                        </a:rPr>
                        <a:t>10</a:t>
                      </a:r>
                    </a:p>
                  </a:txBody>
                  <a:tcPr marL="9525" marR="9525" marT="9525" marB="0" anchor="b">
                    <a:solidFill>
                      <a:schemeClr val="bg2">
                        <a:lumMod val="95000"/>
                      </a:schemeClr>
                    </a:solidFill>
                  </a:tcPr>
                </a:tc>
                <a:tc>
                  <a:txBody>
                    <a:bodyPr/>
                    <a:lstStyle/>
                    <a:p>
                      <a:pPr algn="ctr" rtl="0" fontAlgn="b"/>
                      <a:r>
                        <a:rPr lang="en-US" sz="1200" b="0" i="0" u="none" strike="noStrike" dirty="0">
                          <a:solidFill>
                            <a:schemeClr val="tx1">
                              <a:lumMod val="65000"/>
                              <a:lumOff val="35000"/>
                            </a:schemeClr>
                          </a:solidFill>
                          <a:effectLst/>
                          <a:latin typeface="Calibri"/>
                        </a:rPr>
                        <a:t>4</a:t>
                      </a:r>
                    </a:p>
                  </a:txBody>
                  <a:tcPr marL="9525" marR="9525" marT="9525" marB="0" anchor="b">
                    <a:solidFill>
                      <a:schemeClr val="bg2">
                        <a:lumMod val="95000"/>
                      </a:schemeClr>
                    </a:solidFill>
                  </a:tcPr>
                </a:tc>
                <a:tc>
                  <a:txBody>
                    <a:bodyPr/>
                    <a:lstStyle/>
                    <a:p>
                      <a:pPr algn="ctr" rtl="0" fontAlgn="b"/>
                      <a:r>
                        <a:rPr lang="en-US" sz="1200" b="0" i="0" u="none" strike="noStrike" dirty="0">
                          <a:solidFill>
                            <a:schemeClr val="tx1">
                              <a:lumMod val="65000"/>
                              <a:lumOff val="35000"/>
                            </a:schemeClr>
                          </a:solidFill>
                          <a:effectLst/>
                          <a:latin typeface="Calibri"/>
                        </a:rPr>
                        <a:t>10.5</a:t>
                      </a:r>
                    </a:p>
                  </a:txBody>
                  <a:tcPr marL="9525" marR="9525" marT="9525" marB="0" anchor="b">
                    <a:solidFill>
                      <a:schemeClr val="bg2">
                        <a:lumMod val="95000"/>
                      </a:schemeClr>
                    </a:solidFill>
                  </a:tcPr>
                </a:tc>
                <a:tc>
                  <a:txBody>
                    <a:bodyPr/>
                    <a:lstStyle/>
                    <a:p>
                      <a:pPr algn="ctr" rtl="0" fontAlgn="b"/>
                      <a:r>
                        <a:rPr lang="en-US" sz="1200" b="0" i="0" u="none" strike="noStrike" dirty="0">
                          <a:solidFill>
                            <a:schemeClr val="tx1">
                              <a:lumMod val="65000"/>
                              <a:lumOff val="35000"/>
                            </a:schemeClr>
                          </a:solidFill>
                          <a:effectLst/>
                          <a:latin typeface="Calibri"/>
                        </a:rPr>
                        <a:t>63.5</a:t>
                      </a:r>
                    </a:p>
                  </a:txBody>
                  <a:tcPr marL="9525" marR="9525" marT="9525" marB="0" anchor="b">
                    <a:solidFill>
                      <a:schemeClr val="bg2">
                        <a:lumMod val="95000"/>
                      </a:schemeClr>
                    </a:solidFill>
                  </a:tcPr>
                </a:tc>
              </a:tr>
              <a:tr h="429491">
                <a:tc>
                  <a:txBody>
                    <a:bodyPr/>
                    <a:lstStyle/>
                    <a:p>
                      <a:pPr algn="ctr" rtl="0" fontAlgn="b"/>
                      <a:r>
                        <a:rPr lang="en-US" sz="1100" b="0" i="0" u="none" strike="noStrike">
                          <a:solidFill>
                            <a:schemeClr val="tx1">
                              <a:lumMod val="65000"/>
                              <a:lumOff val="35000"/>
                            </a:schemeClr>
                          </a:solidFill>
                          <a:effectLst/>
                          <a:latin typeface="Calibri"/>
                        </a:rPr>
                        <a:t>CSG Bid 4</a:t>
                      </a:r>
                    </a:p>
                  </a:txBody>
                  <a:tcPr marL="9525" marR="9525" marT="9525" marB="0" anchor="b">
                    <a:solidFill>
                      <a:schemeClr val="bg1"/>
                    </a:solidFill>
                  </a:tcPr>
                </a:tc>
                <a:tc>
                  <a:txBody>
                    <a:bodyPr/>
                    <a:lstStyle/>
                    <a:p>
                      <a:pPr algn="ctr" rtl="0" fontAlgn="b"/>
                      <a:r>
                        <a:rPr lang="en-US" sz="1100" b="0" i="0" u="none" strike="noStrike">
                          <a:solidFill>
                            <a:schemeClr val="tx1">
                              <a:lumMod val="65000"/>
                              <a:lumOff val="35000"/>
                            </a:schemeClr>
                          </a:solidFill>
                          <a:effectLst/>
                          <a:latin typeface="Calibri"/>
                        </a:rPr>
                        <a:t>2000</a:t>
                      </a:r>
                    </a:p>
                  </a:txBody>
                  <a:tcPr marL="9525" marR="9525" marT="9525" marB="0" anchor="b">
                    <a:solidFill>
                      <a:schemeClr val="bg1"/>
                    </a:solidFill>
                  </a:tcPr>
                </a:tc>
                <a:tc>
                  <a:txBody>
                    <a:bodyPr/>
                    <a:lstStyle/>
                    <a:p>
                      <a:pPr algn="ctr" rtl="0" fontAlgn="b"/>
                      <a:r>
                        <a:rPr lang="en-US" sz="1100" b="0" i="0" u="none" strike="noStrike" dirty="0">
                          <a:solidFill>
                            <a:schemeClr val="tx1">
                              <a:lumMod val="65000"/>
                              <a:lumOff val="35000"/>
                            </a:schemeClr>
                          </a:solidFill>
                          <a:effectLst/>
                          <a:latin typeface="Calibri"/>
                        </a:rPr>
                        <a:t>$30.00 </a:t>
                      </a:r>
                    </a:p>
                  </a:txBody>
                  <a:tcPr marL="9525" marR="9525" marT="9525" marB="0" anchor="b">
                    <a:solidFill>
                      <a:schemeClr val="bg1"/>
                    </a:solidFill>
                  </a:tcPr>
                </a:tc>
                <a:tc>
                  <a:txBody>
                    <a:bodyPr/>
                    <a:lstStyle/>
                    <a:p>
                      <a:pPr algn="ctr" rtl="0" fontAlgn="b"/>
                      <a:r>
                        <a:rPr lang="en-US" sz="1100" b="0" i="0" u="none" strike="noStrike" dirty="0">
                          <a:solidFill>
                            <a:schemeClr val="tx1">
                              <a:lumMod val="65000"/>
                              <a:lumOff val="35000"/>
                            </a:schemeClr>
                          </a:solidFill>
                          <a:effectLst/>
                          <a:latin typeface="Calibri"/>
                        </a:rPr>
                        <a:t>0.35</a:t>
                      </a:r>
                    </a:p>
                  </a:txBody>
                  <a:tcPr marL="9525" marR="9525" marT="9525" marB="0" anchor="b">
                    <a:solidFill>
                      <a:schemeClr val="bg1"/>
                    </a:solidFill>
                  </a:tcPr>
                </a:tc>
                <a:tc>
                  <a:txBody>
                    <a:bodyPr/>
                    <a:lstStyle/>
                    <a:p>
                      <a:pPr algn="ctr" rtl="0" fontAlgn="b"/>
                      <a:r>
                        <a:rPr lang="en-US" sz="1200" b="0" i="0" u="none" strike="noStrike">
                          <a:solidFill>
                            <a:schemeClr val="tx1">
                              <a:lumMod val="65000"/>
                              <a:lumOff val="35000"/>
                            </a:schemeClr>
                          </a:solidFill>
                          <a:effectLst/>
                          <a:latin typeface="Calibri"/>
                        </a:rPr>
                        <a:t>85.71 </a:t>
                      </a:r>
                    </a:p>
                  </a:txBody>
                  <a:tcPr marL="9525" marR="9525" marT="9525" marB="0" anchor="b">
                    <a:solidFill>
                      <a:schemeClr val="bg1"/>
                    </a:solidFill>
                  </a:tcPr>
                </a:tc>
                <a:tc>
                  <a:txBody>
                    <a:bodyPr/>
                    <a:lstStyle/>
                    <a:p>
                      <a:pPr algn="ctr" rtl="0" fontAlgn="b"/>
                      <a:r>
                        <a:rPr lang="en-US" sz="1200" b="0" i="0" u="none" strike="noStrike">
                          <a:solidFill>
                            <a:schemeClr val="tx1">
                              <a:lumMod val="65000"/>
                              <a:lumOff val="35000"/>
                            </a:schemeClr>
                          </a:solidFill>
                          <a:effectLst/>
                          <a:latin typeface="Calibri"/>
                        </a:rPr>
                        <a:t>45.5</a:t>
                      </a:r>
                    </a:p>
                  </a:txBody>
                  <a:tcPr marL="9525" marR="9525" marT="9525" marB="0" anchor="b">
                    <a:solidFill>
                      <a:schemeClr val="bg1"/>
                    </a:solidFill>
                  </a:tcPr>
                </a:tc>
                <a:tc>
                  <a:txBody>
                    <a:bodyPr/>
                    <a:lstStyle/>
                    <a:p>
                      <a:pPr algn="ctr" rtl="0" fontAlgn="b"/>
                      <a:r>
                        <a:rPr lang="en-US" sz="1200" b="0" i="0" u="none" strike="noStrike">
                          <a:solidFill>
                            <a:schemeClr val="tx1">
                              <a:lumMod val="65000"/>
                              <a:lumOff val="35000"/>
                            </a:schemeClr>
                          </a:solidFill>
                          <a:effectLst/>
                          <a:latin typeface="Calibri"/>
                        </a:rPr>
                        <a:t>8</a:t>
                      </a:r>
                    </a:p>
                  </a:txBody>
                  <a:tcPr marL="9525" marR="9525" marT="9525" marB="0" anchor="b">
                    <a:solidFill>
                      <a:schemeClr val="bg1"/>
                    </a:solidFill>
                  </a:tcPr>
                </a:tc>
                <a:tc>
                  <a:txBody>
                    <a:bodyPr/>
                    <a:lstStyle/>
                    <a:p>
                      <a:pPr algn="ctr" rtl="0" fontAlgn="b"/>
                      <a:r>
                        <a:rPr lang="en-US" sz="1200" b="0" i="0" u="none" strike="noStrike">
                          <a:solidFill>
                            <a:schemeClr val="tx1">
                              <a:lumMod val="65000"/>
                              <a:lumOff val="35000"/>
                            </a:schemeClr>
                          </a:solidFill>
                          <a:effectLst/>
                          <a:latin typeface="Calibri"/>
                        </a:rPr>
                        <a:t>6</a:t>
                      </a:r>
                    </a:p>
                  </a:txBody>
                  <a:tcPr marL="9525" marR="9525" marT="9525" marB="0" anchor="b">
                    <a:solidFill>
                      <a:schemeClr val="bg1"/>
                    </a:solidFill>
                  </a:tcPr>
                </a:tc>
                <a:tc>
                  <a:txBody>
                    <a:bodyPr/>
                    <a:lstStyle/>
                    <a:p>
                      <a:pPr algn="ctr" rtl="0" fontAlgn="b"/>
                      <a:r>
                        <a:rPr lang="en-US" sz="1200" b="0" i="0" u="none" strike="noStrike" dirty="0">
                          <a:solidFill>
                            <a:schemeClr val="tx1">
                              <a:lumMod val="65000"/>
                              <a:lumOff val="35000"/>
                            </a:schemeClr>
                          </a:solidFill>
                          <a:effectLst/>
                          <a:latin typeface="Calibri"/>
                        </a:rPr>
                        <a:t>3</a:t>
                      </a:r>
                    </a:p>
                  </a:txBody>
                  <a:tcPr marL="9525" marR="9525" marT="9525" marB="0" anchor="b">
                    <a:solidFill>
                      <a:schemeClr val="bg1"/>
                    </a:solidFill>
                  </a:tcPr>
                </a:tc>
                <a:tc>
                  <a:txBody>
                    <a:bodyPr/>
                    <a:lstStyle/>
                    <a:p>
                      <a:pPr algn="ctr" rtl="0" fontAlgn="b"/>
                      <a:r>
                        <a:rPr lang="en-US" sz="1200" b="0" i="0" u="none" strike="noStrike" dirty="0">
                          <a:solidFill>
                            <a:schemeClr val="tx1">
                              <a:lumMod val="65000"/>
                              <a:lumOff val="35000"/>
                            </a:schemeClr>
                          </a:solidFill>
                          <a:effectLst/>
                          <a:latin typeface="Calibri"/>
                        </a:rPr>
                        <a:t>62.5</a:t>
                      </a:r>
                    </a:p>
                  </a:txBody>
                  <a:tcPr marL="9525" marR="9525" marT="9525" marB="0" anchor="b">
                    <a:solidFill>
                      <a:schemeClr val="bg1"/>
                    </a:solidFill>
                  </a:tcPr>
                </a:tc>
              </a:tr>
              <a:tr h="429491">
                <a:tc>
                  <a:txBody>
                    <a:bodyPr/>
                    <a:lstStyle/>
                    <a:p>
                      <a:pPr algn="ctr" rtl="0" fontAlgn="b"/>
                      <a:r>
                        <a:rPr lang="en-US" sz="1100" b="0" i="0" u="none" strike="noStrike">
                          <a:solidFill>
                            <a:schemeClr val="tx1">
                              <a:lumMod val="65000"/>
                              <a:lumOff val="35000"/>
                            </a:schemeClr>
                          </a:solidFill>
                          <a:effectLst/>
                          <a:latin typeface="Calibri"/>
                        </a:rPr>
                        <a:t>CSG Bid 6</a:t>
                      </a:r>
                    </a:p>
                  </a:txBody>
                  <a:tcPr marL="9525" marR="9525" marT="9525" marB="0" anchor="b">
                    <a:solidFill>
                      <a:schemeClr val="bg2">
                        <a:lumMod val="95000"/>
                      </a:schemeClr>
                    </a:solidFill>
                  </a:tcPr>
                </a:tc>
                <a:tc>
                  <a:txBody>
                    <a:bodyPr/>
                    <a:lstStyle/>
                    <a:p>
                      <a:pPr algn="ctr" rtl="0" fontAlgn="b"/>
                      <a:r>
                        <a:rPr lang="en-US" sz="1100" b="0" i="0" u="none" strike="noStrike">
                          <a:solidFill>
                            <a:schemeClr val="tx1">
                              <a:lumMod val="65000"/>
                              <a:lumOff val="35000"/>
                            </a:schemeClr>
                          </a:solidFill>
                          <a:effectLst/>
                          <a:latin typeface="Calibri"/>
                        </a:rPr>
                        <a:t>500</a:t>
                      </a:r>
                    </a:p>
                  </a:txBody>
                  <a:tcPr marL="9525" marR="9525" marT="9525" marB="0" anchor="b">
                    <a:solidFill>
                      <a:schemeClr val="bg2">
                        <a:lumMod val="95000"/>
                      </a:schemeClr>
                    </a:solidFill>
                  </a:tcPr>
                </a:tc>
                <a:tc>
                  <a:txBody>
                    <a:bodyPr/>
                    <a:lstStyle/>
                    <a:p>
                      <a:pPr algn="ctr" rtl="0" fontAlgn="b"/>
                      <a:r>
                        <a:rPr lang="en-US" sz="1100" b="0" i="0" u="none" strike="noStrike">
                          <a:solidFill>
                            <a:schemeClr val="tx1">
                              <a:lumMod val="65000"/>
                              <a:lumOff val="35000"/>
                            </a:schemeClr>
                          </a:solidFill>
                          <a:effectLst/>
                          <a:latin typeface="Calibri"/>
                        </a:rPr>
                        <a:t>$40.00 </a:t>
                      </a:r>
                    </a:p>
                  </a:txBody>
                  <a:tcPr marL="9525" marR="9525" marT="9525" marB="0" anchor="b">
                    <a:solidFill>
                      <a:schemeClr val="bg2">
                        <a:lumMod val="95000"/>
                      </a:schemeClr>
                    </a:solidFill>
                  </a:tcPr>
                </a:tc>
                <a:tc>
                  <a:txBody>
                    <a:bodyPr/>
                    <a:lstStyle/>
                    <a:p>
                      <a:pPr algn="ctr" rtl="0" fontAlgn="b"/>
                      <a:r>
                        <a:rPr lang="en-US" sz="1100" b="0" i="0" u="none" strike="noStrike" dirty="0">
                          <a:solidFill>
                            <a:schemeClr val="tx1">
                              <a:lumMod val="65000"/>
                              <a:lumOff val="35000"/>
                            </a:schemeClr>
                          </a:solidFill>
                          <a:effectLst/>
                          <a:latin typeface="Calibri"/>
                        </a:rPr>
                        <a:t>0.45</a:t>
                      </a:r>
                    </a:p>
                  </a:txBody>
                  <a:tcPr marL="9525" marR="9525" marT="9525" marB="0" anchor="b">
                    <a:solidFill>
                      <a:schemeClr val="bg2">
                        <a:lumMod val="95000"/>
                      </a:schemeClr>
                    </a:solidFill>
                  </a:tcPr>
                </a:tc>
                <a:tc>
                  <a:txBody>
                    <a:bodyPr/>
                    <a:lstStyle/>
                    <a:p>
                      <a:pPr algn="ctr" rtl="0" fontAlgn="b"/>
                      <a:r>
                        <a:rPr lang="en-US" sz="1200" b="0" i="0" u="none" strike="noStrike" dirty="0">
                          <a:solidFill>
                            <a:schemeClr val="tx1">
                              <a:lumMod val="65000"/>
                              <a:lumOff val="35000"/>
                            </a:schemeClr>
                          </a:solidFill>
                          <a:effectLst/>
                          <a:latin typeface="Calibri"/>
                        </a:rPr>
                        <a:t>88.89 </a:t>
                      </a:r>
                    </a:p>
                  </a:txBody>
                  <a:tcPr marL="9525" marR="9525" marT="9525" marB="0" anchor="b">
                    <a:solidFill>
                      <a:schemeClr val="bg2">
                        <a:lumMod val="95000"/>
                      </a:schemeClr>
                    </a:solidFill>
                  </a:tcPr>
                </a:tc>
                <a:tc>
                  <a:txBody>
                    <a:bodyPr/>
                    <a:lstStyle/>
                    <a:p>
                      <a:pPr algn="ctr" rtl="0" fontAlgn="b"/>
                      <a:r>
                        <a:rPr lang="en-US" sz="1200" b="0" i="0" u="none" strike="noStrike">
                          <a:solidFill>
                            <a:schemeClr val="tx1">
                              <a:lumMod val="65000"/>
                              <a:lumOff val="35000"/>
                            </a:schemeClr>
                          </a:solidFill>
                          <a:effectLst/>
                          <a:latin typeface="Calibri"/>
                        </a:rPr>
                        <a:t>32.5</a:t>
                      </a:r>
                    </a:p>
                  </a:txBody>
                  <a:tcPr marL="9525" marR="9525" marT="9525" marB="0" anchor="b">
                    <a:solidFill>
                      <a:schemeClr val="bg2">
                        <a:lumMod val="95000"/>
                      </a:schemeClr>
                    </a:solidFill>
                  </a:tcPr>
                </a:tc>
                <a:tc>
                  <a:txBody>
                    <a:bodyPr/>
                    <a:lstStyle/>
                    <a:p>
                      <a:pPr algn="ctr" rtl="0" fontAlgn="b"/>
                      <a:r>
                        <a:rPr lang="en-US" sz="1200" b="0" i="0" u="none" strike="noStrike">
                          <a:solidFill>
                            <a:schemeClr val="tx1">
                              <a:lumMod val="65000"/>
                              <a:lumOff val="35000"/>
                            </a:schemeClr>
                          </a:solidFill>
                          <a:effectLst/>
                          <a:latin typeface="Calibri"/>
                        </a:rPr>
                        <a:t>4</a:t>
                      </a:r>
                    </a:p>
                  </a:txBody>
                  <a:tcPr marL="9525" marR="9525" marT="9525" marB="0" anchor="b">
                    <a:solidFill>
                      <a:schemeClr val="bg2">
                        <a:lumMod val="95000"/>
                      </a:schemeClr>
                    </a:solidFill>
                  </a:tcPr>
                </a:tc>
                <a:tc>
                  <a:txBody>
                    <a:bodyPr/>
                    <a:lstStyle/>
                    <a:p>
                      <a:pPr algn="ctr" rtl="0" fontAlgn="b"/>
                      <a:r>
                        <a:rPr lang="en-US" sz="1200" b="0" i="0" u="none" strike="noStrike">
                          <a:solidFill>
                            <a:schemeClr val="tx1">
                              <a:lumMod val="65000"/>
                              <a:lumOff val="35000"/>
                            </a:schemeClr>
                          </a:solidFill>
                          <a:effectLst/>
                          <a:latin typeface="Calibri"/>
                        </a:rPr>
                        <a:t>7</a:t>
                      </a:r>
                    </a:p>
                  </a:txBody>
                  <a:tcPr marL="9525" marR="9525" marT="9525" marB="0" anchor="b">
                    <a:solidFill>
                      <a:schemeClr val="bg2">
                        <a:lumMod val="95000"/>
                      </a:schemeClr>
                    </a:solidFill>
                  </a:tcPr>
                </a:tc>
                <a:tc>
                  <a:txBody>
                    <a:bodyPr/>
                    <a:lstStyle/>
                    <a:p>
                      <a:pPr algn="ctr" rtl="0" fontAlgn="b"/>
                      <a:r>
                        <a:rPr lang="en-US" sz="1200" b="0" i="0" u="none" strike="noStrike">
                          <a:solidFill>
                            <a:schemeClr val="tx1">
                              <a:lumMod val="65000"/>
                              <a:lumOff val="35000"/>
                            </a:schemeClr>
                          </a:solidFill>
                          <a:effectLst/>
                          <a:latin typeface="Calibri"/>
                        </a:rPr>
                        <a:t>4.5</a:t>
                      </a:r>
                    </a:p>
                  </a:txBody>
                  <a:tcPr marL="9525" marR="9525" marT="9525" marB="0" anchor="b">
                    <a:solidFill>
                      <a:schemeClr val="bg2">
                        <a:lumMod val="95000"/>
                      </a:schemeClr>
                    </a:solidFill>
                  </a:tcPr>
                </a:tc>
                <a:tc>
                  <a:txBody>
                    <a:bodyPr/>
                    <a:lstStyle/>
                    <a:p>
                      <a:pPr algn="ctr" rtl="0" fontAlgn="b"/>
                      <a:r>
                        <a:rPr lang="en-US" sz="1200" b="0" i="0" u="none" strike="noStrike" dirty="0">
                          <a:solidFill>
                            <a:schemeClr val="tx1">
                              <a:lumMod val="65000"/>
                              <a:lumOff val="35000"/>
                            </a:schemeClr>
                          </a:solidFill>
                          <a:effectLst/>
                          <a:latin typeface="Calibri"/>
                        </a:rPr>
                        <a:t>48</a:t>
                      </a:r>
                    </a:p>
                  </a:txBody>
                  <a:tcPr marL="9525" marR="9525" marT="9525" marB="0" anchor="b">
                    <a:solidFill>
                      <a:schemeClr val="bg2">
                        <a:lumMod val="95000"/>
                      </a:schemeClr>
                    </a:solidFill>
                  </a:tcPr>
                </a:tc>
              </a:tr>
              <a:tr h="429491">
                <a:tc>
                  <a:txBody>
                    <a:bodyPr/>
                    <a:lstStyle/>
                    <a:p>
                      <a:pPr algn="ctr" rtl="0" fontAlgn="b"/>
                      <a:r>
                        <a:rPr lang="en-US" sz="1100" b="0" i="0" u="none" strike="noStrike">
                          <a:solidFill>
                            <a:schemeClr val="tx1">
                              <a:lumMod val="65000"/>
                              <a:lumOff val="35000"/>
                            </a:schemeClr>
                          </a:solidFill>
                          <a:effectLst/>
                          <a:latin typeface="Calibri"/>
                        </a:rPr>
                        <a:t>CSG Bid 7</a:t>
                      </a:r>
                    </a:p>
                  </a:txBody>
                  <a:tcPr marL="9525" marR="9525" marT="9525" marB="0" anchor="b">
                    <a:noFill/>
                  </a:tcPr>
                </a:tc>
                <a:tc>
                  <a:txBody>
                    <a:bodyPr/>
                    <a:lstStyle/>
                    <a:p>
                      <a:pPr algn="ctr" rtl="0" fontAlgn="b"/>
                      <a:r>
                        <a:rPr lang="en-US" sz="1100" b="0" i="0" u="none" strike="noStrike">
                          <a:solidFill>
                            <a:schemeClr val="tx1">
                              <a:lumMod val="65000"/>
                              <a:lumOff val="35000"/>
                            </a:schemeClr>
                          </a:solidFill>
                          <a:effectLst/>
                          <a:latin typeface="Calibri"/>
                        </a:rPr>
                        <a:t>500</a:t>
                      </a:r>
                    </a:p>
                  </a:txBody>
                  <a:tcPr marL="9525" marR="9525" marT="9525" marB="0" anchor="b">
                    <a:noFill/>
                  </a:tcPr>
                </a:tc>
                <a:tc>
                  <a:txBody>
                    <a:bodyPr/>
                    <a:lstStyle/>
                    <a:p>
                      <a:pPr algn="ctr" rtl="0" fontAlgn="b"/>
                      <a:r>
                        <a:rPr lang="en-US" sz="1100" b="0" i="0" u="none" strike="noStrike">
                          <a:solidFill>
                            <a:schemeClr val="tx1">
                              <a:lumMod val="65000"/>
                              <a:lumOff val="35000"/>
                            </a:schemeClr>
                          </a:solidFill>
                          <a:effectLst/>
                          <a:latin typeface="Calibri"/>
                        </a:rPr>
                        <a:t>$45.00 </a:t>
                      </a:r>
                    </a:p>
                  </a:txBody>
                  <a:tcPr marL="9525" marR="9525" marT="9525" marB="0" anchor="b">
                    <a:noFill/>
                  </a:tcPr>
                </a:tc>
                <a:tc>
                  <a:txBody>
                    <a:bodyPr/>
                    <a:lstStyle/>
                    <a:p>
                      <a:pPr algn="ctr" rtl="0" fontAlgn="b"/>
                      <a:r>
                        <a:rPr lang="en-US" sz="1100" b="0" i="0" u="none" strike="noStrike">
                          <a:solidFill>
                            <a:schemeClr val="tx1">
                              <a:lumMod val="65000"/>
                              <a:lumOff val="35000"/>
                            </a:schemeClr>
                          </a:solidFill>
                          <a:effectLst/>
                          <a:latin typeface="Calibri"/>
                        </a:rPr>
                        <a:t>0.5</a:t>
                      </a:r>
                    </a:p>
                  </a:txBody>
                  <a:tcPr marL="9525" marR="9525" marT="9525" marB="0" anchor="b">
                    <a:noFill/>
                  </a:tcPr>
                </a:tc>
                <a:tc>
                  <a:txBody>
                    <a:bodyPr/>
                    <a:lstStyle/>
                    <a:p>
                      <a:pPr algn="ctr" rtl="0" fontAlgn="b"/>
                      <a:r>
                        <a:rPr lang="en-US" sz="1200" b="0" i="0" u="none" strike="noStrike">
                          <a:solidFill>
                            <a:schemeClr val="tx1">
                              <a:lumMod val="65000"/>
                              <a:lumOff val="35000"/>
                            </a:schemeClr>
                          </a:solidFill>
                          <a:effectLst/>
                          <a:latin typeface="Calibri"/>
                        </a:rPr>
                        <a:t>90.00 </a:t>
                      </a:r>
                    </a:p>
                  </a:txBody>
                  <a:tcPr marL="9525" marR="9525" marT="9525" marB="0" anchor="b">
                    <a:noFill/>
                  </a:tcPr>
                </a:tc>
                <a:tc>
                  <a:txBody>
                    <a:bodyPr/>
                    <a:lstStyle/>
                    <a:p>
                      <a:pPr algn="ctr" rtl="0" fontAlgn="b"/>
                      <a:r>
                        <a:rPr lang="en-US" sz="1200" b="0" i="0" u="none" strike="noStrike" dirty="0">
                          <a:solidFill>
                            <a:schemeClr val="tx1">
                              <a:lumMod val="65000"/>
                              <a:lumOff val="35000"/>
                            </a:schemeClr>
                          </a:solidFill>
                          <a:effectLst/>
                          <a:latin typeface="Calibri"/>
                        </a:rPr>
                        <a:t>26</a:t>
                      </a:r>
                    </a:p>
                  </a:txBody>
                  <a:tcPr marL="9525" marR="9525" marT="9525" marB="0" anchor="b">
                    <a:noFill/>
                  </a:tcPr>
                </a:tc>
                <a:tc>
                  <a:txBody>
                    <a:bodyPr/>
                    <a:lstStyle/>
                    <a:p>
                      <a:pPr algn="ctr" rtl="0" fontAlgn="b"/>
                      <a:r>
                        <a:rPr lang="en-US" sz="1200" b="0" i="0" u="none" strike="noStrike" dirty="0">
                          <a:solidFill>
                            <a:schemeClr val="tx1">
                              <a:lumMod val="65000"/>
                              <a:lumOff val="35000"/>
                            </a:schemeClr>
                          </a:solidFill>
                          <a:effectLst/>
                          <a:latin typeface="Calibri"/>
                        </a:rPr>
                        <a:t>1</a:t>
                      </a:r>
                    </a:p>
                  </a:txBody>
                  <a:tcPr marL="9525" marR="9525" marT="9525" marB="0" anchor="b">
                    <a:noFill/>
                  </a:tcPr>
                </a:tc>
                <a:tc>
                  <a:txBody>
                    <a:bodyPr/>
                    <a:lstStyle/>
                    <a:p>
                      <a:pPr algn="ctr" rtl="0" fontAlgn="b"/>
                      <a:r>
                        <a:rPr lang="en-US" sz="1200" b="0" i="0" u="none" strike="noStrike" dirty="0">
                          <a:solidFill>
                            <a:schemeClr val="tx1">
                              <a:lumMod val="65000"/>
                              <a:lumOff val="35000"/>
                            </a:schemeClr>
                          </a:solidFill>
                          <a:effectLst/>
                          <a:latin typeface="Calibri"/>
                        </a:rPr>
                        <a:t>8</a:t>
                      </a:r>
                    </a:p>
                  </a:txBody>
                  <a:tcPr marL="9525" marR="9525" marT="9525" marB="0" anchor="b">
                    <a:noFill/>
                  </a:tcPr>
                </a:tc>
                <a:tc>
                  <a:txBody>
                    <a:bodyPr/>
                    <a:lstStyle/>
                    <a:p>
                      <a:pPr algn="ctr" rtl="0" fontAlgn="b"/>
                      <a:r>
                        <a:rPr lang="en-US" sz="1200" b="0" i="0" u="none" strike="noStrike">
                          <a:solidFill>
                            <a:schemeClr val="tx1">
                              <a:lumMod val="65000"/>
                              <a:lumOff val="35000"/>
                            </a:schemeClr>
                          </a:solidFill>
                          <a:effectLst/>
                          <a:latin typeface="Calibri"/>
                        </a:rPr>
                        <a:t>7.5</a:t>
                      </a:r>
                    </a:p>
                  </a:txBody>
                  <a:tcPr marL="9525" marR="9525" marT="9525" marB="0" anchor="b">
                    <a:noFill/>
                  </a:tcPr>
                </a:tc>
                <a:tc>
                  <a:txBody>
                    <a:bodyPr/>
                    <a:lstStyle/>
                    <a:p>
                      <a:pPr algn="ctr" rtl="0" fontAlgn="b"/>
                      <a:r>
                        <a:rPr lang="en-US" sz="1200" b="0" i="0" u="none" strike="noStrike" dirty="0">
                          <a:solidFill>
                            <a:schemeClr val="tx1">
                              <a:lumMod val="65000"/>
                              <a:lumOff val="35000"/>
                            </a:schemeClr>
                          </a:solidFill>
                          <a:effectLst/>
                          <a:latin typeface="Calibri"/>
                        </a:rPr>
                        <a:t>42.5</a:t>
                      </a:r>
                    </a:p>
                  </a:txBody>
                  <a:tcPr marL="9525" marR="9525" marT="9525" marB="0" anchor="b">
                    <a:noFill/>
                  </a:tcPr>
                </a:tc>
              </a:tr>
              <a:tr h="429491">
                <a:tc>
                  <a:txBody>
                    <a:bodyPr/>
                    <a:lstStyle/>
                    <a:p>
                      <a:pPr algn="ctr" rtl="0" fontAlgn="b"/>
                      <a:r>
                        <a:rPr lang="en-US" sz="1100" b="0" i="0" u="none" strike="noStrike">
                          <a:solidFill>
                            <a:schemeClr val="tx1">
                              <a:lumMod val="65000"/>
                              <a:lumOff val="35000"/>
                            </a:schemeClr>
                          </a:solidFill>
                          <a:effectLst/>
                          <a:latin typeface="Calibri"/>
                        </a:rPr>
                        <a:t>CSG Bid 8</a:t>
                      </a:r>
                    </a:p>
                  </a:txBody>
                  <a:tcPr marL="9525" marR="9525" marT="9525" marB="0" anchor="b">
                    <a:solidFill>
                      <a:schemeClr val="bg2">
                        <a:lumMod val="95000"/>
                      </a:schemeClr>
                    </a:solidFill>
                  </a:tcPr>
                </a:tc>
                <a:tc>
                  <a:txBody>
                    <a:bodyPr/>
                    <a:lstStyle/>
                    <a:p>
                      <a:pPr algn="ctr" rtl="0" fontAlgn="b"/>
                      <a:r>
                        <a:rPr lang="en-US" sz="1100" b="0" i="0" u="none" strike="noStrike">
                          <a:solidFill>
                            <a:schemeClr val="tx1">
                              <a:lumMod val="65000"/>
                              <a:lumOff val="35000"/>
                            </a:schemeClr>
                          </a:solidFill>
                          <a:effectLst/>
                          <a:latin typeface="Calibri"/>
                        </a:rPr>
                        <a:t>1000</a:t>
                      </a:r>
                    </a:p>
                  </a:txBody>
                  <a:tcPr marL="9525" marR="9525" marT="9525" marB="0" anchor="b">
                    <a:solidFill>
                      <a:schemeClr val="bg2">
                        <a:lumMod val="95000"/>
                      </a:schemeClr>
                    </a:solidFill>
                  </a:tcPr>
                </a:tc>
                <a:tc>
                  <a:txBody>
                    <a:bodyPr/>
                    <a:lstStyle/>
                    <a:p>
                      <a:pPr algn="ctr" rtl="0" fontAlgn="b"/>
                      <a:r>
                        <a:rPr lang="en-US" sz="1100" b="0" i="0" u="none" strike="noStrike">
                          <a:solidFill>
                            <a:schemeClr val="tx1">
                              <a:lumMod val="65000"/>
                              <a:lumOff val="35000"/>
                            </a:schemeClr>
                          </a:solidFill>
                          <a:effectLst/>
                          <a:latin typeface="Calibri"/>
                        </a:rPr>
                        <a:t>$50.00 </a:t>
                      </a:r>
                    </a:p>
                  </a:txBody>
                  <a:tcPr marL="9525" marR="9525" marT="9525" marB="0" anchor="b">
                    <a:solidFill>
                      <a:schemeClr val="bg2">
                        <a:lumMod val="95000"/>
                      </a:schemeClr>
                    </a:solidFill>
                  </a:tcPr>
                </a:tc>
                <a:tc>
                  <a:txBody>
                    <a:bodyPr/>
                    <a:lstStyle/>
                    <a:p>
                      <a:pPr algn="ctr" rtl="0" fontAlgn="b"/>
                      <a:r>
                        <a:rPr lang="en-US" sz="1100" b="0" i="0" u="none" strike="noStrike">
                          <a:solidFill>
                            <a:schemeClr val="tx1">
                              <a:lumMod val="65000"/>
                              <a:lumOff val="35000"/>
                            </a:schemeClr>
                          </a:solidFill>
                          <a:effectLst/>
                          <a:latin typeface="Calibri"/>
                        </a:rPr>
                        <a:t>0.5</a:t>
                      </a:r>
                    </a:p>
                  </a:txBody>
                  <a:tcPr marL="9525" marR="9525" marT="9525" marB="0" anchor="b">
                    <a:solidFill>
                      <a:schemeClr val="bg2">
                        <a:lumMod val="95000"/>
                      </a:schemeClr>
                    </a:solidFill>
                  </a:tcPr>
                </a:tc>
                <a:tc>
                  <a:txBody>
                    <a:bodyPr/>
                    <a:lstStyle/>
                    <a:p>
                      <a:pPr algn="ctr" rtl="0" fontAlgn="b"/>
                      <a:r>
                        <a:rPr lang="en-US" sz="1200" b="0" i="0" u="none" strike="noStrike">
                          <a:solidFill>
                            <a:schemeClr val="tx1">
                              <a:lumMod val="65000"/>
                              <a:lumOff val="35000"/>
                            </a:schemeClr>
                          </a:solidFill>
                          <a:effectLst/>
                          <a:latin typeface="Calibri"/>
                        </a:rPr>
                        <a:t>100.00 </a:t>
                      </a:r>
                    </a:p>
                  </a:txBody>
                  <a:tcPr marL="9525" marR="9525" marT="9525" marB="0" anchor="b">
                    <a:solidFill>
                      <a:schemeClr val="bg2">
                        <a:lumMod val="95000"/>
                      </a:schemeClr>
                    </a:solidFill>
                  </a:tcPr>
                </a:tc>
                <a:tc>
                  <a:txBody>
                    <a:bodyPr/>
                    <a:lstStyle/>
                    <a:p>
                      <a:pPr algn="ctr" rtl="0" fontAlgn="b"/>
                      <a:r>
                        <a:rPr lang="en-US" sz="1200" b="0" i="0" u="none" strike="noStrike">
                          <a:solidFill>
                            <a:schemeClr val="tx1">
                              <a:lumMod val="65000"/>
                              <a:lumOff val="35000"/>
                            </a:schemeClr>
                          </a:solidFill>
                          <a:effectLst/>
                          <a:latin typeface="Calibri"/>
                        </a:rPr>
                        <a:t>13</a:t>
                      </a:r>
                    </a:p>
                  </a:txBody>
                  <a:tcPr marL="9525" marR="9525" marT="9525" marB="0" anchor="b">
                    <a:solidFill>
                      <a:schemeClr val="bg2">
                        <a:lumMod val="95000"/>
                      </a:schemeClr>
                    </a:solidFill>
                  </a:tcPr>
                </a:tc>
                <a:tc>
                  <a:txBody>
                    <a:bodyPr/>
                    <a:lstStyle/>
                    <a:p>
                      <a:pPr algn="ctr" rtl="0" fontAlgn="b"/>
                      <a:r>
                        <a:rPr lang="en-US" sz="1200" b="0" i="0" u="none" strike="noStrike" dirty="0">
                          <a:solidFill>
                            <a:schemeClr val="tx1">
                              <a:lumMod val="65000"/>
                              <a:lumOff val="35000"/>
                            </a:schemeClr>
                          </a:solidFill>
                          <a:effectLst/>
                          <a:latin typeface="Calibri"/>
                        </a:rPr>
                        <a:t>7</a:t>
                      </a:r>
                    </a:p>
                  </a:txBody>
                  <a:tcPr marL="9525" marR="9525" marT="9525" marB="0" anchor="b">
                    <a:solidFill>
                      <a:schemeClr val="bg2">
                        <a:lumMod val="95000"/>
                      </a:schemeClr>
                    </a:solidFill>
                  </a:tcPr>
                </a:tc>
                <a:tc>
                  <a:txBody>
                    <a:bodyPr/>
                    <a:lstStyle/>
                    <a:p>
                      <a:pPr algn="ctr" rtl="0" fontAlgn="b"/>
                      <a:r>
                        <a:rPr lang="en-US" sz="1200" b="0" i="0" u="none" strike="noStrike" dirty="0">
                          <a:solidFill>
                            <a:schemeClr val="tx1">
                              <a:lumMod val="65000"/>
                              <a:lumOff val="35000"/>
                            </a:schemeClr>
                          </a:solidFill>
                          <a:effectLst/>
                          <a:latin typeface="Calibri"/>
                        </a:rPr>
                        <a:t>5</a:t>
                      </a:r>
                    </a:p>
                  </a:txBody>
                  <a:tcPr marL="9525" marR="9525" marT="9525" marB="0" anchor="b">
                    <a:solidFill>
                      <a:schemeClr val="bg2">
                        <a:lumMod val="95000"/>
                      </a:schemeClr>
                    </a:solidFill>
                  </a:tcPr>
                </a:tc>
                <a:tc>
                  <a:txBody>
                    <a:bodyPr/>
                    <a:lstStyle/>
                    <a:p>
                      <a:pPr algn="ctr" rtl="0" fontAlgn="b"/>
                      <a:r>
                        <a:rPr lang="en-US" sz="1200" b="0" i="0" u="none" strike="noStrike">
                          <a:solidFill>
                            <a:schemeClr val="tx1">
                              <a:lumMod val="65000"/>
                              <a:lumOff val="35000"/>
                            </a:schemeClr>
                          </a:solidFill>
                          <a:effectLst/>
                          <a:latin typeface="Calibri"/>
                        </a:rPr>
                        <a:t>15</a:t>
                      </a:r>
                    </a:p>
                  </a:txBody>
                  <a:tcPr marL="9525" marR="9525" marT="9525" marB="0" anchor="b">
                    <a:solidFill>
                      <a:schemeClr val="bg2">
                        <a:lumMod val="95000"/>
                      </a:schemeClr>
                    </a:solidFill>
                  </a:tcPr>
                </a:tc>
                <a:tc>
                  <a:txBody>
                    <a:bodyPr/>
                    <a:lstStyle/>
                    <a:p>
                      <a:pPr algn="ctr" rtl="0" fontAlgn="b"/>
                      <a:r>
                        <a:rPr lang="en-US" sz="1200" b="0" i="0" u="none" strike="noStrike" dirty="0">
                          <a:solidFill>
                            <a:schemeClr val="tx1">
                              <a:lumMod val="65000"/>
                              <a:lumOff val="35000"/>
                            </a:schemeClr>
                          </a:solidFill>
                          <a:effectLst/>
                          <a:latin typeface="Calibri"/>
                        </a:rPr>
                        <a:t>40</a:t>
                      </a:r>
                    </a:p>
                  </a:txBody>
                  <a:tcPr marL="9525" marR="9525" marT="9525" marB="0" anchor="b">
                    <a:solidFill>
                      <a:schemeClr val="bg2">
                        <a:lumMod val="95000"/>
                      </a:schemeClr>
                    </a:solidFill>
                  </a:tcPr>
                </a:tc>
              </a:tr>
              <a:tr h="429491">
                <a:tc>
                  <a:txBody>
                    <a:bodyPr/>
                    <a:lstStyle/>
                    <a:p>
                      <a:pPr algn="ctr" rtl="0" fontAlgn="b"/>
                      <a:r>
                        <a:rPr lang="en-US" sz="1100" b="0" i="0" u="none" strike="noStrike">
                          <a:solidFill>
                            <a:schemeClr val="tx1">
                              <a:lumMod val="65000"/>
                              <a:lumOff val="35000"/>
                            </a:schemeClr>
                          </a:solidFill>
                          <a:effectLst/>
                          <a:latin typeface="Calibri"/>
                        </a:rPr>
                        <a:t>CSG Bid 9</a:t>
                      </a:r>
                    </a:p>
                  </a:txBody>
                  <a:tcPr marL="9525" marR="9525" marT="9525" marB="0" anchor="b">
                    <a:solidFill>
                      <a:schemeClr val="bg1"/>
                    </a:solidFill>
                  </a:tcPr>
                </a:tc>
                <a:tc>
                  <a:txBody>
                    <a:bodyPr/>
                    <a:lstStyle/>
                    <a:p>
                      <a:pPr algn="ctr" rtl="0" fontAlgn="b"/>
                      <a:r>
                        <a:rPr lang="en-US" sz="1100" b="0" i="0" u="none" strike="noStrike">
                          <a:solidFill>
                            <a:schemeClr val="tx1">
                              <a:lumMod val="65000"/>
                              <a:lumOff val="35000"/>
                            </a:schemeClr>
                          </a:solidFill>
                          <a:effectLst/>
                          <a:latin typeface="Calibri"/>
                        </a:rPr>
                        <a:t>1500</a:t>
                      </a:r>
                    </a:p>
                  </a:txBody>
                  <a:tcPr marL="9525" marR="9525" marT="9525" marB="0" anchor="b">
                    <a:solidFill>
                      <a:schemeClr val="bg1"/>
                    </a:solidFill>
                  </a:tcPr>
                </a:tc>
                <a:tc>
                  <a:txBody>
                    <a:bodyPr/>
                    <a:lstStyle/>
                    <a:p>
                      <a:pPr algn="ctr" rtl="0" fontAlgn="b"/>
                      <a:r>
                        <a:rPr lang="en-US" sz="1100" b="0" i="0" u="none" strike="noStrike">
                          <a:solidFill>
                            <a:schemeClr val="tx1">
                              <a:lumMod val="65000"/>
                              <a:lumOff val="35000"/>
                            </a:schemeClr>
                          </a:solidFill>
                          <a:effectLst/>
                          <a:latin typeface="Calibri"/>
                        </a:rPr>
                        <a:t>$60.00 </a:t>
                      </a:r>
                    </a:p>
                  </a:txBody>
                  <a:tcPr marL="9525" marR="9525" marT="9525" marB="0" anchor="b">
                    <a:solidFill>
                      <a:schemeClr val="bg1"/>
                    </a:solidFill>
                  </a:tcPr>
                </a:tc>
                <a:tc>
                  <a:txBody>
                    <a:bodyPr/>
                    <a:lstStyle/>
                    <a:p>
                      <a:pPr algn="ctr" rtl="0" fontAlgn="b"/>
                      <a:r>
                        <a:rPr lang="en-US" sz="1100" b="0" i="0" u="none" strike="noStrike">
                          <a:solidFill>
                            <a:schemeClr val="tx1">
                              <a:lumMod val="65000"/>
                              <a:lumOff val="35000"/>
                            </a:schemeClr>
                          </a:solidFill>
                          <a:effectLst/>
                          <a:latin typeface="Calibri"/>
                        </a:rPr>
                        <a:t>0.65</a:t>
                      </a:r>
                    </a:p>
                  </a:txBody>
                  <a:tcPr marL="9525" marR="9525" marT="9525" marB="0" anchor="b">
                    <a:solidFill>
                      <a:schemeClr val="bg1"/>
                    </a:solidFill>
                  </a:tcPr>
                </a:tc>
                <a:tc>
                  <a:txBody>
                    <a:bodyPr/>
                    <a:lstStyle/>
                    <a:p>
                      <a:pPr algn="ctr" rtl="0" fontAlgn="b"/>
                      <a:r>
                        <a:rPr lang="en-US" sz="1200" b="0" i="0" u="none" strike="noStrike">
                          <a:solidFill>
                            <a:schemeClr val="tx1">
                              <a:lumMod val="65000"/>
                              <a:lumOff val="35000"/>
                            </a:schemeClr>
                          </a:solidFill>
                          <a:effectLst/>
                          <a:latin typeface="Calibri"/>
                        </a:rPr>
                        <a:t>92.31 </a:t>
                      </a:r>
                    </a:p>
                  </a:txBody>
                  <a:tcPr marL="9525" marR="9525" marT="9525" marB="0" anchor="b">
                    <a:solidFill>
                      <a:schemeClr val="bg1"/>
                    </a:solidFill>
                  </a:tcPr>
                </a:tc>
                <a:tc>
                  <a:txBody>
                    <a:bodyPr/>
                    <a:lstStyle/>
                    <a:p>
                      <a:pPr algn="ctr" rtl="0" fontAlgn="b"/>
                      <a:r>
                        <a:rPr lang="en-US" sz="1200" b="0" i="0" u="none" strike="noStrike">
                          <a:solidFill>
                            <a:schemeClr val="tx1">
                              <a:lumMod val="65000"/>
                              <a:lumOff val="35000"/>
                            </a:schemeClr>
                          </a:solidFill>
                          <a:effectLst/>
                          <a:latin typeface="Calibri"/>
                        </a:rPr>
                        <a:t>19.5</a:t>
                      </a:r>
                    </a:p>
                  </a:txBody>
                  <a:tcPr marL="9525" marR="9525" marT="9525" marB="0" anchor="b">
                    <a:solidFill>
                      <a:schemeClr val="bg1"/>
                    </a:solidFill>
                  </a:tcPr>
                </a:tc>
                <a:tc>
                  <a:txBody>
                    <a:bodyPr/>
                    <a:lstStyle/>
                    <a:p>
                      <a:pPr algn="ctr" rtl="0" fontAlgn="b"/>
                      <a:r>
                        <a:rPr lang="en-US" sz="1200" b="0" i="0" u="none" strike="noStrike">
                          <a:solidFill>
                            <a:schemeClr val="tx1">
                              <a:lumMod val="65000"/>
                              <a:lumOff val="35000"/>
                            </a:schemeClr>
                          </a:solidFill>
                          <a:effectLst/>
                          <a:latin typeface="Calibri"/>
                        </a:rPr>
                        <a:t>2</a:t>
                      </a:r>
                    </a:p>
                  </a:txBody>
                  <a:tcPr marL="9525" marR="9525" marT="9525" marB="0" anchor="b">
                    <a:solidFill>
                      <a:schemeClr val="bg1"/>
                    </a:solidFill>
                  </a:tcPr>
                </a:tc>
                <a:tc>
                  <a:txBody>
                    <a:bodyPr/>
                    <a:lstStyle/>
                    <a:p>
                      <a:pPr algn="ctr" rtl="0" fontAlgn="b"/>
                      <a:r>
                        <a:rPr lang="en-US" sz="1200" b="0" i="0" u="none" strike="noStrike">
                          <a:solidFill>
                            <a:schemeClr val="tx1">
                              <a:lumMod val="65000"/>
                              <a:lumOff val="35000"/>
                            </a:schemeClr>
                          </a:solidFill>
                          <a:effectLst/>
                          <a:latin typeface="Calibri"/>
                        </a:rPr>
                        <a:t>9</a:t>
                      </a:r>
                    </a:p>
                  </a:txBody>
                  <a:tcPr marL="9525" marR="9525" marT="9525" marB="0" anchor="b">
                    <a:solidFill>
                      <a:schemeClr val="bg1"/>
                    </a:solidFill>
                  </a:tcPr>
                </a:tc>
                <a:tc>
                  <a:txBody>
                    <a:bodyPr/>
                    <a:lstStyle/>
                    <a:p>
                      <a:pPr algn="ctr" rtl="0" fontAlgn="b"/>
                      <a:r>
                        <a:rPr lang="en-US" sz="1200" b="0" i="0" u="none" strike="noStrike">
                          <a:solidFill>
                            <a:schemeClr val="tx1">
                              <a:lumMod val="65000"/>
                              <a:lumOff val="35000"/>
                            </a:schemeClr>
                          </a:solidFill>
                          <a:effectLst/>
                          <a:latin typeface="Calibri"/>
                        </a:rPr>
                        <a:t>9</a:t>
                      </a:r>
                    </a:p>
                  </a:txBody>
                  <a:tcPr marL="9525" marR="9525" marT="9525" marB="0" anchor="b">
                    <a:solidFill>
                      <a:schemeClr val="bg1"/>
                    </a:solidFill>
                  </a:tcPr>
                </a:tc>
                <a:tc>
                  <a:txBody>
                    <a:bodyPr/>
                    <a:lstStyle/>
                    <a:p>
                      <a:pPr algn="ctr" rtl="0" fontAlgn="b"/>
                      <a:r>
                        <a:rPr lang="en-US" sz="1200" b="0" i="0" u="none" strike="noStrike" dirty="0">
                          <a:solidFill>
                            <a:schemeClr val="tx1">
                              <a:lumMod val="65000"/>
                              <a:lumOff val="35000"/>
                            </a:schemeClr>
                          </a:solidFill>
                          <a:effectLst/>
                          <a:latin typeface="Calibri"/>
                        </a:rPr>
                        <a:t>39.5</a:t>
                      </a:r>
                    </a:p>
                  </a:txBody>
                  <a:tcPr marL="9525" marR="9525" marT="9525" marB="0" anchor="b">
                    <a:solidFill>
                      <a:schemeClr val="bg1"/>
                    </a:solidFill>
                  </a:tcPr>
                </a:tc>
              </a:tr>
              <a:tr h="429491">
                <a:tc>
                  <a:txBody>
                    <a:bodyPr/>
                    <a:lstStyle/>
                    <a:p>
                      <a:pPr algn="ctr" rtl="0" fontAlgn="b"/>
                      <a:r>
                        <a:rPr lang="en-US" sz="1100" b="0" i="0" u="none" strike="noStrike">
                          <a:solidFill>
                            <a:schemeClr val="tx1">
                              <a:lumMod val="65000"/>
                              <a:lumOff val="35000"/>
                            </a:schemeClr>
                          </a:solidFill>
                          <a:effectLst/>
                          <a:latin typeface="Calibri"/>
                        </a:rPr>
                        <a:t>CSG Bid 10</a:t>
                      </a:r>
                    </a:p>
                  </a:txBody>
                  <a:tcPr marL="9525" marR="9525" marT="9525" marB="0" anchor="b"/>
                </a:tc>
                <a:tc>
                  <a:txBody>
                    <a:bodyPr/>
                    <a:lstStyle/>
                    <a:p>
                      <a:pPr algn="ctr" rtl="0" fontAlgn="b"/>
                      <a:r>
                        <a:rPr lang="en-US" sz="1100" b="0" i="0" u="none" strike="noStrike">
                          <a:solidFill>
                            <a:schemeClr val="tx1">
                              <a:lumMod val="65000"/>
                              <a:lumOff val="35000"/>
                            </a:schemeClr>
                          </a:solidFill>
                          <a:effectLst/>
                          <a:latin typeface="Calibri"/>
                        </a:rPr>
                        <a:t>1500</a:t>
                      </a:r>
                    </a:p>
                  </a:txBody>
                  <a:tcPr marL="9525" marR="9525" marT="9525" marB="0" anchor="b"/>
                </a:tc>
                <a:tc>
                  <a:txBody>
                    <a:bodyPr/>
                    <a:lstStyle/>
                    <a:p>
                      <a:pPr algn="ctr" rtl="0" fontAlgn="b"/>
                      <a:r>
                        <a:rPr lang="en-US" sz="1100" b="0" i="0" u="none" strike="noStrike">
                          <a:solidFill>
                            <a:schemeClr val="tx1">
                              <a:lumMod val="65000"/>
                              <a:lumOff val="35000"/>
                            </a:schemeClr>
                          </a:solidFill>
                          <a:effectLst/>
                          <a:latin typeface="Calibri"/>
                        </a:rPr>
                        <a:t>$70.00 </a:t>
                      </a:r>
                    </a:p>
                  </a:txBody>
                  <a:tcPr marL="9525" marR="9525" marT="9525" marB="0" anchor="b"/>
                </a:tc>
                <a:tc>
                  <a:txBody>
                    <a:bodyPr/>
                    <a:lstStyle/>
                    <a:p>
                      <a:pPr algn="ctr" rtl="0" fontAlgn="b"/>
                      <a:r>
                        <a:rPr lang="en-US" sz="1100" b="0" i="0" u="none" strike="noStrike">
                          <a:solidFill>
                            <a:schemeClr val="tx1">
                              <a:lumMod val="65000"/>
                              <a:lumOff val="35000"/>
                            </a:schemeClr>
                          </a:solidFill>
                          <a:effectLst/>
                          <a:latin typeface="Calibri"/>
                        </a:rPr>
                        <a:t>0.65</a:t>
                      </a:r>
                    </a:p>
                  </a:txBody>
                  <a:tcPr marL="9525" marR="9525" marT="9525" marB="0" anchor="b"/>
                </a:tc>
                <a:tc>
                  <a:txBody>
                    <a:bodyPr/>
                    <a:lstStyle/>
                    <a:p>
                      <a:pPr algn="ctr" rtl="0" fontAlgn="b"/>
                      <a:r>
                        <a:rPr lang="en-US" sz="1200" b="0" i="0" u="none" strike="noStrike">
                          <a:solidFill>
                            <a:schemeClr val="tx1">
                              <a:lumMod val="65000"/>
                              <a:lumOff val="35000"/>
                            </a:schemeClr>
                          </a:solidFill>
                          <a:effectLst/>
                          <a:latin typeface="Calibri"/>
                        </a:rPr>
                        <a:t>107.69 </a:t>
                      </a:r>
                    </a:p>
                  </a:txBody>
                  <a:tcPr marL="9525" marR="9525" marT="9525" marB="0" anchor="b"/>
                </a:tc>
                <a:tc>
                  <a:txBody>
                    <a:bodyPr/>
                    <a:lstStyle/>
                    <a:p>
                      <a:pPr algn="ctr" rtl="0" fontAlgn="b"/>
                      <a:r>
                        <a:rPr lang="en-US" sz="1200" b="0" i="0" u="none" strike="noStrike">
                          <a:solidFill>
                            <a:schemeClr val="tx1">
                              <a:lumMod val="65000"/>
                              <a:lumOff val="35000"/>
                            </a:schemeClr>
                          </a:solidFill>
                          <a:effectLst/>
                          <a:latin typeface="Calibri"/>
                        </a:rPr>
                        <a:t>6.5</a:t>
                      </a:r>
                    </a:p>
                  </a:txBody>
                  <a:tcPr marL="9525" marR="9525" marT="9525" marB="0" anchor="b"/>
                </a:tc>
                <a:tc>
                  <a:txBody>
                    <a:bodyPr/>
                    <a:lstStyle/>
                    <a:p>
                      <a:pPr algn="ctr" rtl="0" fontAlgn="b"/>
                      <a:r>
                        <a:rPr lang="en-US" sz="1200" b="0" i="0" u="none" strike="noStrike">
                          <a:solidFill>
                            <a:schemeClr val="tx1">
                              <a:lumMod val="65000"/>
                              <a:lumOff val="35000"/>
                            </a:schemeClr>
                          </a:solidFill>
                          <a:effectLst/>
                          <a:latin typeface="Calibri"/>
                        </a:rPr>
                        <a:t>3</a:t>
                      </a:r>
                    </a:p>
                  </a:txBody>
                  <a:tcPr marL="9525" marR="9525" marT="9525" marB="0" anchor="b"/>
                </a:tc>
                <a:tc>
                  <a:txBody>
                    <a:bodyPr/>
                    <a:lstStyle/>
                    <a:p>
                      <a:pPr algn="ctr" rtl="0" fontAlgn="b"/>
                      <a:r>
                        <a:rPr lang="en-US" sz="1200" b="0" i="0" u="none" strike="noStrike">
                          <a:solidFill>
                            <a:schemeClr val="tx1">
                              <a:lumMod val="65000"/>
                              <a:lumOff val="35000"/>
                            </a:schemeClr>
                          </a:solidFill>
                          <a:effectLst/>
                          <a:latin typeface="Calibri"/>
                        </a:rPr>
                        <a:t>10</a:t>
                      </a:r>
                    </a:p>
                  </a:txBody>
                  <a:tcPr marL="9525" marR="9525" marT="9525" marB="0" anchor="b"/>
                </a:tc>
                <a:tc>
                  <a:txBody>
                    <a:bodyPr/>
                    <a:lstStyle/>
                    <a:p>
                      <a:pPr algn="ctr" rtl="0" fontAlgn="b"/>
                      <a:r>
                        <a:rPr lang="en-US" sz="1200" b="0" i="0" u="none" strike="noStrike" dirty="0">
                          <a:solidFill>
                            <a:schemeClr val="tx1">
                              <a:lumMod val="65000"/>
                              <a:lumOff val="35000"/>
                            </a:schemeClr>
                          </a:solidFill>
                          <a:effectLst/>
                          <a:latin typeface="Calibri"/>
                        </a:rPr>
                        <a:t>1.5</a:t>
                      </a:r>
                    </a:p>
                  </a:txBody>
                  <a:tcPr marL="9525" marR="9525" marT="9525" marB="0" anchor="b"/>
                </a:tc>
                <a:tc>
                  <a:txBody>
                    <a:bodyPr/>
                    <a:lstStyle/>
                    <a:p>
                      <a:pPr algn="ctr" rtl="0" fontAlgn="b"/>
                      <a:r>
                        <a:rPr lang="en-US" sz="1200" b="0" i="0" u="none" strike="noStrike" dirty="0">
                          <a:solidFill>
                            <a:schemeClr val="tx1">
                              <a:lumMod val="65000"/>
                              <a:lumOff val="35000"/>
                            </a:schemeClr>
                          </a:solidFill>
                          <a:effectLst/>
                          <a:latin typeface="Calibri"/>
                        </a:rPr>
                        <a:t>21</a:t>
                      </a:r>
                    </a:p>
                  </a:txBody>
                  <a:tcPr marL="9525" marR="9525" marT="9525" marB="0" anchor="b"/>
                </a:tc>
              </a:tr>
            </a:tbl>
          </a:graphicData>
        </a:graphic>
      </p:graphicFrame>
      <p:sp>
        <p:nvSpPr>
          <p:cNvPr id="3" name="Title 2"/>
          <p:cNvSpPr>
            <a:spLocks noGrp="1"/>
          </p:cNvSpPr>
          <p:nvPr>
            <p:ph type="title"/>
          </p:nvPr>
        </p:nvSpPr>
        <p:spPr/>
        <p:txBody>
          <a:bodyPr/>
          <a:lstStyle/>
          <a:p>
            <a:r>
              <a:rPr lang="en-US" sz="2800" b="1" dirty="0" smtClean="0"/>
              <a:t>Example Bid Scoring for Option #1</a:t>
            </a:r>
            <a:endParaRPr lang="en-US" sz="2800" b="1" dirty="0"/>
          </a:p>
        </p:txBody>
      </p:sp>
      <p:sp>
        <p:nvSpPr>
          <p:cNvPr id="7" name="Slide Number Placeholder 4"/>
          <p:cNvSpPr txBox="1">
            <a:spLocks/>
          </p:cNvSpPr>
          <p:nvPr/>
        </p:nvSpPr>
        <p:spPr>
          <a:xfrm>
            <a:off x="0" y="6587925"/>
            <a:ext cx="6096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19</a:t>
            </a:fld>
            <a:endParaRPr lang="en-US" b="1" dirty="0">
              <a:solidFill>
                <a:schemeClr val="bg1"/>
              </a:solidFill>
            </a:endParaRPr>
          </a:p>
        </p:txBody>
      </p:sp>
      <p:sp>
        <p:nvSpPr>
          <p:cNvPr id="8" name="Text Placeholder 3"/>
          <p:cNvSpPr>
            <a:spLocks noGrp="1"/>
          </p:cNvSpPr>
          <p:nvPr>
            <p:ph type="body" sz="quarter" idx="11"/>
          </p:nvPr>
        </p:nvSpPr>
        <p:spPr/>
        <p:txBody>
          <a:bodyPr/>
          <a:lstStyle/>
          <a:p>
            <a:r>
              <a:rPr lang="en-US" dirty="0"/>
              <a:t>Combined Stakeholder </a:t>
            </a:r>
            <a:r>
              <a:rPr lang="en-US" dirty="0" smtClean="0"/>
              <a:t>Group</a:t>
            </a:r>
            <a:endParaRPr lang="en-US" dirty="0"/>
          </a:p>
        </p:txBody>
      </p:sp>
    </p:spTree>
    <p:extLst>
      <p:ext uri="{BB962C8B-B14F-4D97-AF65-F5344CB8AC3E}">
        <p14:creationId xmlns:p14="http://schemas.microsoft.com/office/powerpoint/2010/main" val="41847638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493421"/>
            <a:ext cx="7391400" cy="878179"/>
          </a:xfrm>
        </p:spPr>
        <p:txBody>
          <a:bodyPr/>
          <a:lstStyle/>
          <a:p>
            <a:r>
              <a:rPr lang="en-US" sz="2800" b="1" dirty="0"/>
              <a:t>Option  </a:t>
            </a:r>
            <a:r>
              <a:rPr lang="en-US" sz="2800" b="1" dirty="0" smtClean="0"/>
              <a:t>#2 </a:t>
            </a:r>
            <a:r>
              <a:rPr lang="en-US" sz="2800" b="1" dirty="0"/>
              <a:t>– </a:t>
            </a:r>
            <a:r>
              <a:rPr lang="en-US" sz="2800" b="1" dirty="0" smtClean="0"/>
              <a:t>Point Based Weighting </a:t>
            </a:r>
            <a:endParaRPr lang="en-US" sz="2800" b="1" dirty="0"/>
          </a:p>
        </p:txBody>
      </p:sp>
      <p:graphicFrame>
        <p:nvGraphicFramePr>
          <p:cNvPr id="8" name="Table 7"/>
          <p:cNvGraphicFramePr>
            <a:graphicFrameLocks noGrp="1"/>
          </p:cNvGraphicFramePr>
          <p:nvPr>
            <p:extLst>
              <p:ext uri="{D42A27DB-BD31-4B8C-83A1-F6EECF244321}">
                <p14:modId xmlns:p14="http://schemas.microsoft.com/office/powerpoint/2010/main" val="2854232926"/>
              </p:ext>
            </p:extLst>
          </p:nvPr>
        </p:nvGraphicFramePr>
        <p:xfrm>
          <a:off x="450448" y="2438400"/>
          <a:ext cx="4495800" cy="2794000"/>
        </p:xfrm>
        <a:graphic>
          <a:graphicData uri="http://schemas.openxmlformats.org/drawingml/2006/table">
            <a:tbl>
              <a:tblPr firstRow="1" firstCol="1" bandRow="1"/>
              <a:tblGrid>
                <a:gridCol w="4046220"/>
                <a:gridCol w="449580"/>
              </a:tblGrid>
              <a:tr h="279400">
                <a:tc>
                  <a:txBody>
                    <a:bodyPr/>
                    <a:lstStyle/>
                    <a:p>
                      <a:pPr marL="0" marR="0">
                        <a:spcBef>
                          <a:spcPts val="0"/>
                        </a:spcBef>
                        <a:spcAft>
                          <a:spcPts val="0"/>
                        </a:spcAft>
                      </a:pPr>
                      <a:r>
                        <a:rPr lang="en-US" sz="1100" b="1" dirty="0">
                          <a:solidFill>
                            <a:srgbClr val="000000"/>
                          </a:solidFill>
                          <a:effectLst/>
                          <a:latin typeface="Calibri"/>
                          <a:ea typeface="Calibri"/>
                        </a:rPr>
                        <a:t>Economic Criteria</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spcBef>
                          <a:spcPts val="0"/>
                        </a:spcBef>
                        <a:spcAft>
                          <a:spcPts val="0"/>
                        </a:spcAft>
                      </a:pPr>
                      <a:r>
                        <a:rPr lang="en-US" sz="1100" b="1" dirty="0" smtClean="0">
                          <a:solidFill>
                            <a:srgbClr val="000000"/>
                          </a:solidFill>
                          <a:effectLst/>
                          <a:latin typeface="Calibri"/>
                          <a:ea typeface="Calibri"/>
                        </a:rPr>
                        <a:t>50</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79400">
                <a:tc>
                  <a:txBody>
                    <a:bodyPr/>
                    <a:lstStyle/>
                    <a:p>
                      <a:pPr marL="0" marR="0" algn="r">
                        <a:spcBef>
                          <a:spcPts val="0"/>
                        </a:spcBef>
                        <a:spcAft>
                          <a:spcPts val="0"/>
                        </a:spcAft>
                      </a:pPr>
                      <a:r>
                        <a:rPr lang="en-US" sz="1100" dirty="0" smtClean="0">
                          <a:solidFill>
                            <a:srgbClr val="000000"/>
                          </a:solidFill>
                          <a:effectLst/>
                          <a:latin typeface="Calibri"/>
                          <a:ea typeface="Calibri"/>
                        </a:rPr>
                        <a:t>REC Price</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smtClean="0">
                          <a:solidFill>
                            <a:srgbClr val="000000"/>
                          </a:solidFill>
                          <a:effectLst/>
                          <a:latin typeface="Calibri"/>
                          <a:ea typeface="Calibri"/>
                        </a:rPr>
                        <a:t>50</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marL="0" marR="0">
                        <a:spcBef>
                          <a:spcPts val="0"/>
                        </a:spcBef>
                        <a:spcAft>
                          <a:spcPts val="0"/>
                        </a:spcAft>
                      </a:pPr>
                      <a:r>
                        <a:rPr lang="en-US" sz="1100" b="1" dirty="0">
                          <a:solidFill>
                            <a:srgbClr val="000000"/>
                          </a:solidFill>
                          <a:effectLst/>
                          <a:latin typeface="Calibri"/>
                          <a:ea typeface="Calibri"/>
                        </a:rPr>
                        <a:t>Non-Economic</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spcBef>
                          <a:spcPts val="0"/>
                        </a:spcBef>
                        <a:spcAft>
                          <a:spcPts val="0"/>
                        </a:spcAft>
                      </a:pPr>
                      <a:r>
                        <a:rPr lang="en-US" sz="1100" b="1" dirty="0" smtClean="0">
                          <a:solidFill>
                            <a:srgbClr val="000000"/>
                          </a:solidFill>
                          <a:effectLst/>
                          <a:latin typeface="Calibri"/>
                          <a:ea typeface="Calibri"/>
                        </a:rPr>
                        <a:t>50</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79400">
                <a:tc>
                  <a:txBody>
                    <a:bodyPr/>
                    <a:lstStyle/>
                    <a:p>
                      <a:pPr marL="0" marR="0" algn="r">
                        <a:spcBef>
                          <a:spcPts val="0"/>
                        </a:spcBef>
                        <a:spcAft>
                          <a:spcPts val="0"/>
                        </a:spcAft>
                      </a:pPr>
                      <a:r>
                        <a:rPr lang="en-US" sz="1100" dirty="0">
                          <a:solidFill>
                            <a:srgbClr val="000000"/>
                          </a:solidFill>
                          <a:effectLst/>
                          <a:latin typeface="Calibri"/>
                          <a:ea typeface="Calibri"/>
                        </a:rPr>
                        <a:t>Developer Experience</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smtClean="0">
                          <a:solidFill>
                            <a:srgbClr val="000000"/>
                          </a:solidFill>
                          <a:effectLst/>
                          <a:latin typeface="Calibri"/>
                          <a:ea typeface="Calibri"/>
                        </a:rPr>
                        <a:t>15</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marL="0" marR="0" algn="r">
                        <a:spcBef>
                          <a:spcPts val="0"/>
                        </a:spcBef>
                        <a:spcAft>
                          <a:spcPts val="0"/>
                        </a:spcAft>
                      </a:pPr>
                      <a:r>
                        <a:rPr lang="en-US" sz="1100" dirty="0">
                          <a:solidFill>
                            <a:srgbClr val="000000"/>
                          </a:solidFill>
                          <a:effectLst/>
                          <a:latin typeface="Calibri"/>
                          <a:ea typeface="Calibri"/>
                        </a:rPr>
                        <a:t>Energy &amp; REC Production</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smtClean="0">
                          <a:solidFill>
                            <a:srgbClr val="000000"/>
                          </a:solidFill>
                          <a:effectLst/>
                          <a:latin typeface="Calibri"/>
                          <a:ea typeface="Calibri"/>
                        </a:rPr>
                        <a:t>15</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marL="0" marR="0" algn="r">
                        <a:spcBef>
                          <a:spcPts val="0"/>
                        </a:spcBef>
                        <a:spcAft>
                          <a:spcPts val="0"/>
                        </a:spcAft>
                      </a:pPr>
                      <a:r>
                        <a:rPr lang="en-US" sz="1100" dirty="0">
                          <a:solidFill>
                            <a:srgbClr val="000000"/>
                          </a:solidFill>
                          <a:effectLst/>
                          <a:latin typeface="Calibri"/>
                          <a:ea typeface="Calibri"/>
                        </a:rPr>
                        <a:t>Additional LI Commitment (Job training, EE, etc.)</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smtClean="0">
                          <a:solidFill>
                            <a:srgbClr val="000000"/>
                          </a:solidFill>
                          <a:effectLst/>
                          <a:latin typeface="Calibri"/>
                          <a:ea typeface="Calibri"/>
                        </a:rPr>
                        <a:t>20</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marL="0" marR="0">
                        <a:spcBef>
                          <a:spcPts val="0"/>
                        </a:spcBef>
                        <a:spcAft>
                          <a:spcPts val="0"/>
                        </a:spcAft>
                      </a:pPr>
                      <a:r>
                        <a:rPr lang="en-US" sz="1100" b="1" dirty="0">
                          <a:solidFill>
                            <a:srgbClr val="000000"/>
                          </a:solidFill>
                          <a:effectLst/>
                          <a:latin typeface="Calibri"/>
                          <a:ea typeface="Calibri"/>
                        </a:rPr>
                        <a:t>Other (tie breakers)</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spcBef>
                          <a:spcPts val="0"/>
                        </a:spcBef>
                        <a:spcAft>
                          <a:spcPts val="0"/>
                        </a:spcAft>
                      </a:pPr>
                      <a:r>
                        <a:rPr lang="en-US" sz="1100" b="1" dirty="0">
                          <a:solidFill>
                            <a:srgbClr val="000000"/>
                          </a:solidFill>
                          <a:effectLst/>
                          <a:latin typeface="Calibri"/>
                          <a:ea typeface="Calibri"/>
                        </a:rPr>
                        <a:t> </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79400">
                <a:tc>
                  <a:txBody>
                    <a:bodyPr/>
                    <a:lstStyle/>
                    <a:p>
                      <a:pPr marL="0" marR="0" algn="r">
                        <a:spcBef>
                          <a:spcPts val="0"/>
                        </a:spcBef>
                        <a:spcAft>
                          <a:spcPts val="0"/>
                        </a:spcAft>
                      </a:pPr>
                      <a:r>
                        <a:rPr lang="en-US" sz="1100" dirty="0">
                          <a:solidFill>
                            <a:srgbClr val="000000"/>
                          </a:solidFill>
                          <a:effectLst/>
                          <a:latin typeface="Calibri"/>
                          <a:ea typeface="Calibri"/>
                        </a:rPr>
                        <a:t>Geographic</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Calibri"/>
                          <a:ea typeface="Calibri"/>
                        </a:rPr>
                        <a:t> </a:t>
                      </a:r>
                      <a:endParaRPr lang="en-US" sz="110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r>
              <a:tr h="279400">
                <a:tc>
                  <a:txBody>
                    <a:bodyPr/>
                    <a:lstStyle/>
                    <a:p>
                      <a:pPr marL="0" marR="0" algn="r">
                        <a:spcBef>
                          <a:spcPts val="0"/>
                        </a:spcBef>
                        <a:spcAft>
                          <a:spcPts val="0"/>
                        </a:spcAft>
                      </a:pPr>
                      <a:r>
                        <a:rPr lang="en-US" sz="1100" dirty="0">
                          <a:solidFill>
                            <a:srgbClr val="000000"/>
                          </a:solidFill>
                          <a:effectLst/>
                          <a:latin typeface="Calibri"/>
                          <a:ea typeface="Calibri"/>
                        </a:rPr>
                        <a:t>Construction Milestones</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a:solidFill>
                            <a:srgbClr val="000000"/>
                          </a:solidFill>
                          <a:effectLst/>
                          <a:latin typeface="Calibri"/>
                          <a:ea typeface="Calibri"/>
                        </a:rPr>
                        <a:t> </a:t>
                      </a: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r>
              <a:tr h="27940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100" dirty="0" smtClean="0">
                          <a:effectLst/>
                          <a:latin typeface="+mn-lt"/>
                          <a:ea typeface="Calibri"/>
                        </a:rPr>
                        <a:t>Bill Credit Reduction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1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r>
            </a:tbl>
          </a:graphicData>
        </a:graphic>
      </p:graphicFrame>
      <p:sp>
        <p:nvSpPr>
          <p:cNvPr id="9" name="TextBox 8"/>
          <p:cNvSpPr txBox="1"/>
          <p:nvPr/>
        </p:nvSpPr>
        <p:spPr>
          <a:xfrm>
            <a:off x="457200" y="1295400"/>
            <a:ext cx="7924800" cy="1066800"/>
          </a:xfrm>
          <a:prstGeom prst="rect">
            <a:avLst/>
          </a:prstGeom>
        </p:spPr>
        <p:txBody>
          <a:bodyPr vert="horz" wrap="square" lIns="91440" tIns="45720" rIns="91440" bIns="45720" rtlCol="0" anchor="ctr">
            <a:noAutofit/>
          </a:bodyPr>
          <a:lstStyle/>
          <a:p>
            <a:r>
              <a:rPr lang="en-US" sz="1400" dirty="0" smtClean="0"/>
              <a:t>This is a straight point based system that give the max points to the best of each category, with subsequent points being subtracted based on the number of bids received. </a:t>
            </a:r>
          </a:p>
        </p:txBody>
      </p:sp>
      <p:sp>
        <p:nvSpPr>
          <p:cNvPr id="7" name="Slide Number Placeholder 4"/>
          <p:cNvSpPr txBox="1">
            <a:spLocks/>
          </p:cNvSpPr>
          <p:nvPr/>
        </p:nvSpPr>
        <p:spPr>
          <a:xfrm>
            <a:off x="0" y="6587925"/>
            <a:ext cx="6096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20</a:t>
            </a:fld>
            <a:endParaRPr lang="en-US" b="1" dirty="0">
              <a:solidFill>
                <a:schemeClr val="bg1"/>
              </a:solidFill>
            </a:endParaRPr>
          </a:p>
        </p:txBody>
      </p:sp>
      <p:sp>
        <p:nvSpPr>
          <p:cNvPr id="10" name="Text Placeholder 3"/>
          <p:cNvSpPr>
            <a:spLocks noGrp="1"/>
          </p:cNvSpPr>
          <p:nvPr>
            <p:ph type="body" sz="quarter" idx="11"/>
          </p:nvPr>
        </p:nvSpPr>
        <p:spPr/>
        <p:txBody>
          <a:bodyPr/>
          <a:lstStyle/>
          <a:p>
            <a:r>
              <a:rPr lang="en-US" dirty="0"/>
              <a:t>Combined Stakeholder </a:t>
            </a:r>
            <a:r>
              <a:rPr lang="en-US" dirty="0" smtClean="0"/>
              <a:t>Group</a:t>
            </a:r>
            <a:endParaRPr lang="en-US" dirty="0"/>
          </a:p>
        </p:txBody>
      </p:sp>
    </p:spTree>
    <p:extLst>
      <p:ext uri="{BB962C8B-B14F-4D97-AF65-F5344CB8AC3E}">
        <p14:creationId xmlns:p14="http://schemas.microsoft.com/office/powerpoint/2010/main" val="39336492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658769347"/>
              </p:ext>
            </p:extLst>
          </p:nvPr>
        </p:nvGraphicFramePr>
        <p:xfrm>
          <a:off x="228600" y="1447800"/>
          <a:ext cx="8629033" cy="4807355"/>
        </p:xfrm>
        <a:graphic>
          <a:graphicData uri="http://schemas.openxmlformats.org/drawingml/2006/table">
            <a:tbl>
              <a:tblPr>
                <a:tableStyleId>{5C22544A-7EE6-4342-B048-85BDC9FD1C3A}</a:tableStyleId>
              </a:tblPr>
              <a:tblGrid>
                <a:gridCol w="852487"/>
                <a:gridCol w="350124"/>
                <a:gridCol w="506413"/>
                <a:gridCol w="1205077"/>
                <a:gridCol w="514286"/>
                <a:gridCol w="1312863"/>
                <a:gridCol w="1371600"/>
                <a:gridCol w="914400"/>
                <a:gridCol w="1601783"/>
              </a:tblGrid>
              <a:tr h="429491">
                <a:tc>
                  <a:txBody>
                    <a:bodyPr/>
                    <a:lstStyle/>
                    <a:p>
                      <a:pPr algn="ctr" rtl="0" fontAlgn="b"/>
                      <a:r>
                        <a:rPr lang="en-US" sz="1100" b="1" i="0" u="none" strike="noStrike" dirty="0">
                          <a:solidFill>
                            <a:srgbClr val="FFFFFF"/>
                          </a:solidFill>
                          <a:effectLst/>
                          <a:latin typeface="Calibri"/>
                        </a:rPr>
                        <a:t>Garden Name</a:t>
                      </a:r>
                    </a:p>
                  </a:txBody>
                  <a:tcPr marL="9525" marR="9525" marT="9525" marB="0" anchor="b">
                    <a:solidFill>
                      <a:schemeClr val="bg2">
                        <a:lumMod val="75000"/>
                      </a:schemeClr>
                    </a:solidFill>
                  </a:tcPr>
                </a:tc>
                <a:tc>
                  <a:txBody>
                    <a:bodyPr/>
                    <a:lstStyle/>
                    <a:p>
                      <a:pPr algn="ctr" rtl="0" fontAlgn="b"/>
                      <a:r>
                        <a:rPr lang="en-US" sz="1100" b="1" i="0" u="none" strike="noStrike">
                          <a:solidFill>
                            <a:srgbClr val="FFFFFF"/>
                          </a:solidFill>
                          <a:effectLst/>
                          <a:latin typeface="Calibri"/>
                        </a:rPr>
                        <a:t>kW</a:t>
                      </a:r>
                    </a:p>
                  </a:txBody>
                  <a:tcPr marL="9525" marR="9525" marT="9525" marB="0" anchor="b">
                    <a:solidFill>
                      <a:schemeClr val="bg2">
                        <a:lumMod val="75000"/>
                      </a:schemeClr>
                    </a:solidFill>
                  </a:tcPr>
                </a:tc>
                <a:tc>
                  <a:txBody>
                    <a:bodyPr/>
                    <a:lstStyle/>
                    <a:p>
                      <a:pPr algn="ctr" rtl="0" fontAlgn="b"/>
                      <a:r>
                        <a:rPr lang="en-US" sz="1100" b="1" i="0" u="none" strike="noStrike">
                          <a:solidFill>
                            <a:srgbClr val="FFFFFF"/>
                          </a:solidFill>
                          <a:effectLst/>
                          <a:latin typeface="Calibri"/>
                        </a:rPr>
                        <a:t>$/MWh</a:t>
                      </a:r>
                    </a:p>
                  </a:txBody>
                  <a:tcPr marL="9525" marR="9525" marT="9525" marB="0" anchor="b">
                    <a:solidFill>
                      <a:schemeClr val="bg2">
                        <a:lumMod val="75000"/>
                      </a:schemeClr>
                    </a:solidFill>
                  </a:tcPr>
                </a:tc>
                <a:tc>
                  <a:txBody>
                    <a:bodyPr/>
                    <a:lstStyle/>
                    <a:p>
                      <a:pPr algn="ctr" rtl="0" fontAlgn="b"/>
                      <a:r>
                        <a:rPr lang="en-US" sz="1100" b="1" i="0" u="none" strike="noStrike">
                          <a:solidFill>
                            <a:srgbClr val="FFFFFF"/>
                          </a:solidFill>
                          <a:effectLst/>
                          <a:latin typeface="Calibri"/>
                        </a:rPr>
                        <a:t>Claim of saving to customers</a:t>
                      </a:r>
                    </a:p>
                  </a:txBody>
                  <a:tcPr marL="9525" marR="9525" marT="9525" marB="0" anchor="b">
                    <a:solidFill>
                      <a:schemeClr val="bg2">
                        <a:lumMod val="75000"/>
                      </a:schemeClr>
                    </a:solidFill>
                  </a:tcPr>
                </a:tc>
                <a:tc>
                  <a:txBody>
                    <a:bodyPr/>
                    <a:lstStyle/>
                    <a:p>
                      <a:pPr algn="ctr" rtl="0" fontAlgn="b"/>
                      <a:r>
                        <a:rPr lang="en-US" sz="1100" b="1" i="0" u="none" strike="noStrike">
                          <a:solidFill>
                            <a:srgbClr val="FFFFFF"/>
                          </a:solidFill>
                          <a:effectLst/>
                          <a:latin typeface="Calibri"/>
                        </a:rPr>
                        <a:t>REC Price Score</a:t>
                      </a:r>
                    </a:p>
                  </a:txBody>
                  <a:tcPr marL="9525" marR="9525" marT="9525" marB="0" anchor="b">
                    <a:solidFill>
                      <a:schemeClr val="bg2">
                        <a:lumMod val="75000"/>
                      </a:schemeClr>
                    </a:solidFill>
                  </a:tcPr>
                </a:tc>
                <a:tc>
                  <a:txBody>
                    <a:bodyPr/>
                    <a:lstStyle/>
                    <a:p>
                      <a:pPr algn="ctr" rtl="0" fontAlgn="b"/>
                      <a:r>
                        <a:rPr lang="en-US" sz="1100" b="1" i="0" u="none" strike="noStrike">
                          <a:solidFill>
                            <a:srgbClr val="FFFFFF"/>
                          </a:solidFill>
                          <a:effectLst/>
                          <a:latin typeface="Calibri"/>
                        </a:rPr>
                        <a:t>Developer Experience</a:t>
                      </a:r>
                    </a:p>
                  </a:txBody>
                  <a:tcPr marL="9525" marR="9525" marT="9525" marB="0" anchor="b">
                    <a:solidFill>
                      <a:schemeClr val="bg2">
                        <a:lumMod val="75000"/>
                      </a:schemeClr>
                    </a:solidFill>
                  </a:tcPr>
                </a:tc>
                <a:tc>
                  <a:txBody>
                    <a:bodyPr/>
                    <a:lstStyle/>
                    <a:p>
                      <a:pPr algn="ctr" rtl="0" fontAlgn="b"/>
                      <a:r>
                        <a:rPr lang="en-US" sz="1100" b="1" i="0" u="none" strike="noStrike" dirty="0">
                          <a:solidFill>
                            <a:srgbClr val="FFFFFF"/>
                          </a:solidFill>
                          <a:effectLst/>
                          <a:latin typeface="Calibri"/>
                        </a:rPr>
                        <a:t>Energy Production</a:t>
                      </a:r>
                    </a:p>
                  </a:txBody>
                  <a:tcPr marL="9525" marR="9525" marT="9525" marB="0" anchor="b">
                    <a:solidFill>
                      <a:schemeClr val="bg2">
                        <a:lumMod val="75000"/>
                      </a:schemeClr>
                    </a:solidFill>
                  </a:tcPr>
                </a:tc>
                <a:tc>
                  <a:txBody>
                    <a:bodyPr/>
                    <a:lstStyle/>
                    <a:p>
                      <a:pPr algn="ctr" rtl="0" fontAlgn="b"/>
                      <a:r>
                        <a:rPr lang="en-US" sz="1100" b="1" i="0" u="none" strike="noStrike">
                          <a:solidFill>
                            <a:srgbClr val="FFFFFF"/>
                          </a:solidFill>
                          <a:effectLst/>
                          <a:latin typeface="Calibri"/>
                        </a:rPr>
                        <a:t>Additional Commitment</a:t>
                      </a:r>
                    </a:p>
                  </a:txBody>
                  <a:tcPr marL="9525" marR="9525" marT="9525" marB="0" anchor="b">
                    <a:solidFill>
                      <a:schemeClr val="bg2">
                        <a:lumMod val="75000"/>
                      </a:schemeClr>
                    </a:solidFill>
                  </a:tcPr>
                </a:tc>
                <a:tc>
                  <a:txBody>
                    <a:bodyPr/>
                    <a:lstStyle/>
                    <a:p>
                      <a:pPr algn="ctr" rtl="0" fontAlgn="b"/>
                      <a:r>
                        <a:rPr lang="en-US" sz="1100" b="1" i="0" u="none" strike="noStrike">
                          <a:solidFill>
                            <a:srgbClr val="FFFFFF"/>
                          </a:solidFill>
                          <a:effectLst/>
                          <a:latin typeface="Calibri"/>
                        </a:rPr>
                        <a:t>Bid Score</a:t>
                      </a:r>
                    </a:p>
                  </a:txBody>
                  <a:tcPr marL="9525" marR="9525" marT="9525" marB="0" anchor="b">
                    <a:solidFill>
                      <a:schemeClr val="bg2">
                        <a:lumMod val="75000"/>
                      </a:schemeClr>
                    </a:solidFill>
                  </a:tcPr>
                </a:tc>
              </a:tr>
              <a:tr h="429491">
                <a:tc>
                  <a:txBody>
                    <a:bodyPr/>
                    <a:lstStyle/>
                    <a:p>
                      <a:pPr algn="ctr" rtl="0" fontAlgn="b"/>
                      <a:r>
                        <a:rPr lang="en-US" sz="1100" b="0" i="0" u="none" strike="noStrike">
                          <a:solidFill>
                            <a:srgbClr val="595959"/>
                          </a:solidFill>
                          <a:effectLst/>
                          <a:latin typeface="Calibri"/>
                        </a:rPr>
                        <a:t>CSG Bid 1</a:t>
                      </a:r>
                    </a:p>
                  </a:txBody>
                  <a:tcPr marL="9525" marR="9525" marT="9525" marB="0" anchor="b">
                    <a:noFill/>
                  </a:tcPr>
                </a:tc>
                <a:tc>
                  <a:txBody>
                    <a:bodyPr/>
                    <a:lstStyle/>
                    <a:p>
                      <a:pPr algn="ctr" rtl="0" fontAlgn="b"/>
                      <a:r>
                        <a:rPr lang="en-US" sz="1100" b="0" i="0" u="none" strike="noStrike">
                          <a:solidFill>
                            <a:srgbClr val="595959"/>
                          </a:solidFill>
                          <a:effectLst/>
                          <a:latin typeface="Calibri"/>
                        </a:rPr>
                        <a:t>1000</a:t>
                      </a:r>
                    </a:p>
                  </a:txBody>
                  <a:tcPr marL="9525" marR="9525" marT="9525" marB="0" anchor="b">
                    <a:noFill/>
                  </a:tcPr>
                </a:tc>
                <a:tc>
                  <a:txBody>
                    <a:bodyPr/>
                    <a:lstStyle/>
                    <a:p>
                      <a:pPr algn="ctr" rtl="0" fontAlgn="b"/>
                      <a:r>
                        <a:rPr lang="en-US" sz="1100" b="0" i="0" u="none" strike="noStrike">
                          <a:solidFill>
                            <a:srgbClr val="595959"/>
                          </a:solidFill>
                          <a:effectLst/>
                          <a:latin typeface="Calibri"/>
                        </a:rPr>
                        <a:t>$15.00 </a:t>
                      </a:r>
                    </a:p>
                  </a:txBody>
                  <a:tcPr marL="9525" marR="9525" marT="9525" marB="0" anchor="b">
                    <a:noFill/>
                  </a:tcPr>
                </a:tc>
                <a:tc>
                  <a:txBody>
                    <a:bodyPr/>
                    <a:lstStyle/>
                    <a:p>
                      <a:pPr algn="ctr" rtl="0" fontAlgn="b"/>
                      <a:r>
                        <a:rPr lang="en-US" sz="1100" b="0" i="0" u="none" strike="noStrike" dirty="0">
                          <a:solidFill>
                            <a:srgbClr val="595959"/>
                          </a:solidFill>
                          <a:effectLst/>
                          <a:latin typeface="Calibri"/>
                        </a:rPr>
                        <a:t>0.3</a:t>
                      </a:r>
                    </a:p>
                  </a:txBody>
                  <a:tcPr marL="9525" marR="9525" marT="9525" marB="0" anchor="b">
                    <a:noFill/>
                  </a:tcPr>
                </a:tc>
                <a:tc>
                  <a:txBody>
                    <a:bodyPr/>
                    <a:lstStyle/>
                    <a:p>
                      <a:pPr algn="ctr" rtl="0" fontAlgn="b"/>
                      <a:r>
                        <a:rPr lang="en-US" sz="1200" b="0" i="0" u="none" strike="noStrike">
                          <a:solidFill>
                            <a:srgbClr val="595959"/>
                          </a:solidFill>
                          <a:effectLst/>
                          <a:latin typeface="Calibri"/>
                        </a:rPr>
                        <a:t>50</a:t>
                      </a:r>
                    </a:p>
                  </a:txBody>
                  <a:tcPr marL="9525" marR="9525" marT="9525" marB="0" anchor="b">
                    <a:noFill/>
                  </a:tcPr>
                </a:tc>
                <a:tc>
                  <a:txBody>
                    <a:bodyPr/>
                    <a:lstStyle/>
                    <a:p>
                      <a:pPr algn="ctr" rtl="0" fontAlgn="b"/>
                      <a:r>
                        <a:rPr lang="en-US" sz="1200" b="0" i="0" u="none" strike="noStrike">
                          <a:solidFill>
                            <a:srgbClr val="595959"/>
                          </a:solidFill>
                          <a:effectLst/>
                          <a:latin typeface="Calibri"/>
                        </a:rPr>
                        <a:t>10.5</a:t>
                      </a:r>
                    </a:p>
                  </a:txBody>
                  <a:tcPr marL="9525" marR="9525" marT="9525" marB="0" anchor="b">
                    <a:noFill/>
                  </a:tcPr>
                </a:tc>
                <a:tc>
                  <a:txBody>
                    <a:bodyPr/>
                    <a:lstStyle/>
                    <a:p>
                      <a:pPr algn="ctr" rtl="0" fontAlgn="b"/>
                      <a:r>
                        <a:rPr lang="en-US" sz="1200" b="0" i="0" u="none" strike="noStrike">
                          <a:solidFill>
                            <a:srgbClr val="595959"/>
                          </a:solidFill>
                          <a:effectLst/>
                          <a:latin typeface="Calibri"/>
                        </a:rPr>
                        <a:t>9</a:t>
                      </a:r>
                    </a:p>
                  </a:txBody>
                  <a:tcPr marL="9525" marR="9525" marT="9525" marB="0" anchor="b">
                    <a:noFill/>
                  </a:tcPr>
                </a:tc>
                <a:tc>
                  <a:txBody>
                    <a:bodyPr/>
                    <a:lstStyle/>
                    <a:p>
                      <a:pPr algn="ctr" rtl="0" fontAlgn="b"/>
                      <a:r>
                        <a:rPr lang="en-US" sz="1200" b="0" i="0" u="none" strike="noStrike">
                          <a:solidFill>
                            <a:srgbClr val="595959"/>
                          </a:solidFill>
                          <a:effectLst/>
                          <a:latin typeface="Calibri"/>
                        </a:rPr>
                        <a:t>2</a:t>
                      </a:r>
                    </a:p>
                  </a:txBody>
                  <a:tcPr marL="9525" marR="9525" marT="9525" marB="0" anchor="b">
                    <a:noFill/>
                  </a:tcPr>
                </a:tc>
                <a:tc>
                  <a:txBody>
                    <a:bodyPr/>
                    <a:lstStyle/>
                    <a:p>
                      <a:pPr algn="ctr" rtl="0" fontAlgn="b"/>
                      <a:r>
                        <a:rPr lang="en-US" sz="1200" b="0" i="0" u="none" strike="noStrike">
                          <a:solidFill>
                            <a:srgbClr val="595959"/>
                          </a:solidFill>
                          <a:effectLst/>
                          <a:latin typeface="Calibri"/>
                        </a:rPr>
                        <a:t>71.5</a:t>
                      </a:r>
                    </a:p>
                  </a:txBody>
                  <a:tcPr marL="9525" marR="9525" marT="9525" marB="0" anchor="b">
                    <a:noFill/>
                  </a:tcPr>
                </a:tc>
              </a:tr>
              <a:tr h="429491">
                <a:tc>
                  <a:txBody>
                    <a:bodyPr/>
                    <a:lstStyle/>
                    <a:p>
                      <a:pPr algn="ctr" rtl="0" fontAlgn="b"/>
                      <a:r>
                        <a:rPr lang="en-US" sz="1100" b="0" i="0" u="none" strike="noStrike">
                          <a:solidFill>
                            <a:srgbClr val="595959"/>
                          </a:solidFill>
                          <a:effectLst/>
                          <a:latin typeface="Calibri"/>
                        </a:rPr>
                        <a:t>CSG Bid 2</a:t>
                      </a:r>
                    </a:p>
                  </a:txBody>
                  <a:tcPr marL="9525" marR="9525" marT="9525" marB="0" anchor="b">
                    <a:solidFill>
                      <a:schemeClr val="bg2">
                        <a:lumMod val="95000"/>
                      </a:schemeClr>
                    </a:solidFill>
                  </a:tcPr>
                </a:tc>
                <a:tc>
                  <a:txBody>
                    <a:bodyPr/>
                    <a:lstStyle/>
                    <a:p>
                      <a:pPr algn="ctr" rtl="0" fontAlgn="b"/>
                      <a:r>
                        <a:rPr lang="en-US" sz="1100" b="0" i="0" u="none" strike="noStrike">
                          <a:solidFill>
                            <a:srgbClr val="595959"/>
                          </a:solidFill>
                          <a:effectLst/>
                          <a:latin typeface="Calibri"/>
                        </a:rPr>
                        <a:t>1000</a:t>
                      </a:r>
                    </a:p>
                  </a:txBody>
                  <a:tcPr marL="9525" marR="9525" marT="9525" marB="0" anchor="b">
                    <a:solidFill>
                      <a:schemeClr val="bg2">
                        <a:lumMod val="95000"/>
                      </a:schemeClr>
                    </a:solidFill>
                  </a:tcPr>
                </a:tc>
                <a:tc>
                  <a:txBody>
                    <a:bodyPr/>
                    <a:lstStyle/>
                    <a:p>
                      <a:pPr algn="ctr" rtl="0" fontAlgn="b"/>
                      <a:r>
                        <a:rPr lang="en-US" sz="1100" b="0" i="0" u="none" strike="noStrike">
                          <a:solidFill>
                            <a:srgbClr val="595959"/>
                          </a:solidFill>
                          <a:effectLst/>
                          <a:latin typeface="Calibri"/>
                        </a:rPr>
                        <a:t>$20.00 </a:t>
                      </a:r>
                    </a:p>
                  </a:txBody>
                  <a:tcPr marL="9525" marR="9525" marT="9525" marB="0" anchor="b">
                    <a:solidFill>
                      <a:schemeClr val="bg2">
                        <a:lumMod val="95000"/>
                      </a:schemeClr>
                    </a:solidFill>
                  </a:tcPr>
                </a:tc>
                <a:tc>
                  <a:txBody>
                    <a:bodyPr/>
                    <a:lstStyle/>
                    <a:p>
                      <a:pPr algn="ctr" rtl="0" fontAlgn="b"/>
                      <a:r>
                        <a:rPr lang="en-US" sz="1100" b="0" i="0" u="none" strike="noStrike">
                          <a:solidFill>
                            <a:srgbClr val="595959"/>
                          </a:solidFill>
                          <a:effectLst/>
                          <a:latin typeface="Calibri"/>
                        </a:rPr>
                        <a:t>0.3</a:t>
                      </a:r>
                    </a:p>
                  </a:txBody>
                  <a:tcPr marL="9525" marR="9525" marT="9525" marB="0" anchor="b">
                    <a:solidFill>
                      <a:schemeClr val="bg2">
                        <a:lumMod val="95000"/>
                      </a:schemeClr>
                    </a:solidFill>
                  </a:tcPr>
                </a:tc>
                <a:tc>
                  <a:txBody>
                    <a:bodyPr/>
                    <a:lstStyle/>
                    <a:p>
                      <a:pPr algn="ctr" rtl="0" fontAlgn="b"/>
                      <a:r>
                        <a:rPr lang="en-US" sz="1200" b="0" i="0" u="none" strike="noStrike" dirty="0">
                          <a:solidFill>
                            <a:srgbClr val="595959"/>
                          </a:solidFill>
                          <a:effectLst/>
                          <a:latin typeface="Calibri"/>
                        </a:rPr>
                        <a:t>45</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7.5</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7.5</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4</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64</a:t>
                      </a:r>
                    </a:p>
                  </a:txBody>
                  <a:tcPr marL="9525" marR="9525" marT="9525" marB="0" anchor="b">
                    <a:solidFill>
                      <a:schemeClr val="bg2">
                        <a:lumMod val="95000"/>
                      </a:schemeClr>
                    </a:solidFill>
                  </a:tcPr>
                </a:tc>
              </a:tr>
              <a:tr h="429491">
                <a:tc>
                  <a:txBody>
                    <a:bodyPr/>
                    <a:lstStyle/>
                    <a:p>
                      <a:pPr algn="ctr" rtl="0" fontAlgn="b"/>
                      <a:r>
                        <a:rPr lang="en-US" sz="1100" b="0" i="0" u="none" strike="noStrike">
                          <a:solidFill>
                            <a:srgbClr val="595959"/>
                          </a:solidFill>
                          <a:effectLst/>
                          <a:latin typeface="Calibri"/>
                        </a:rPr>
                        <a:t>CSG Bid 4</a:t>
                      </a:r>
                    </a:p>
                  </a:txBody>
                  <a:tcPr marL="9525" marR="9525" marT="9525" marB="0" anchor="b">
                    <a:solidFill>
                      <a:schemeClr val="bg1"/>
                    </a:solidFill>
                  </a:tcPr>
                </a:tc>
                <a:tc>
                  <a:txBody>
                    <a:bodyPr/>
                    <a:lstStyle/>
                    <a:p>
                      <a:pPr algn="ctr" rtl="0" fontAlgn="b"/>
                      <a:r>
                        <a:rPr lang="en-US" sz="1100" b="0" i="0" u="none" strike="noStrike">
                          <a:solidFill>
                            <a:srgbClr val="595959"/>
                          </a:solidFill>
                          <a:effectLst/>
                          <a:latin typeface="Calibri"/>
                        </a:rPr>
                        <a:t>2000</a:t>
                      </a:r>
                    </a:p>
                  </a:txBody>
                  <a:tcPr marL="9525" marR="9525" marT="9525" marB="0" anchor="b">
                    <a:solidFill>
                      <a:schemeClr val="bg1"/>
                    </a:solidFill>
                  </a:tcPr>
                </a:tc>
                <a:tc>
                  <a:txBody>
                    <a:bodyPr/>
                    <a:lstStyle/>
                    <a:p>
                      <a:pPr algn="ctr" rtl="0" fontAlgn="b"/>
                      <a:r>
                        <a:rPr lang="en-US" sz="1100" b="0" i="0" u="none" strike="noStrike">
                          <a:solidFill>
                            <a:srgbClr val="595959"/>
                          </a:solidFill>
                          <a:effectLst/>
                          <a:latin typeface="Calibri"/>
                        </a:rPr>
                        <a:t>$30.00 </a:t>
                      </a:r>
                    </a:p>
                  </a:txBody>
                  <a:tcPr marL="9525" marR="9525" marT="9525" marB="0" anchor="b">
                    <a:solidFill>
                      <a:schemeClr val="bg1"/>
                    </a:solidFill>
                  </a:tcPr>
                </a:tc>
                <a:tc>
                  <a:txBody>
                    <a:bodyPr/>
                    <a:lstStyle/>
                    <a:p>
                      <a:pPr algn="ctr" rtl="0" fontAlgn="b"/>
                      <a:r>
                        <a:rPr lang="en-US" sz="1100" b="0" i="0" u="none" strike="noStrike">
                          <a:solidFill>
                            <a:srgbClr val="595959"/>
                          </a:solidFill>
                          <a:effectLst/>
                          <a:latin typeface="Calibri"/>
                        </a:rPr>
                        <a:t>0.35</a:t>
                      </a:r>
                    </a:p>
                  </a:txBody>
                  <a:tcPr marL="9525" marR="9525" marT="9525" marB="0" anchor="b">
                    <a:solidFill>
                      <a:schemeClr val="bg1"/>
                    </a:solidFill>
                  </a:tcPr>
                </a:tc>
                <a:tc>
                  <a:txBody>
                    <a:bodyPr/>
                    <a:lstStyle/>
                    <a:p>
                      <a:pPr algn="ctr" rtl="0" fontAlgn="b"/>
                      <a:r>
                        <a:rPr lang="en-US" sz="1200" b="0" i="0" u="none" strike="noStrike">
                          <a:solidFill>
                            <a:srgbClr val="595959"/>
                          </a:solidFill>
                          <a:effectLst/>
                          <a:latin typeface="Calibri"/>
                        </a:rPr>
                        <a:t>35</a:t>
                      </a:r>
                    </a:p>
                  </a:txBody>
                  <a:tcPr marL="9525" marR="9525" marT="9525" marB="0" anchor="b">
                    <a:solidFill>
                      <a:schemeClr val="bg1"/>
                    </a:solidFill>
                  </a:tcPr>
                </a:tc>
                <a:tc>
                  <a:txBody>
                    <a:bodyPr/>
                    <a:lstStyle/>
                    <a:p>
                      <a:pPr algn="ctr" rtl="0" fontAlgn="b"/>
                      <a:r>
                        <a:rPr lang="en-US" sz="1200" b="0" i="0" u="none" strike="noStrike" dirty="0">
                          <a:solidFill>
                            <a:srgbClr val="595959"/>
                          </a:solidFill>
                          <a:effectLst/>
                          <a:latin typeface="Calibri"/>
                        </a:rPr>
                        <a:t>4.5</a:t>
                      </a:r>
                    </a:p>
                  </a:txBody>
                  <a:tcPr marL="9525" marR="9525" marT="9525" marB="0" anchor="b">
                    <a:solidFill>
                      <a:schemeClr val="bg1"/>
                    </a:solidFill>
                  </a:tcPr>
                </a:tc>
                <a:tc>
                  <a:txBody>
                    <a:bodyPr/>
                    <a:lstStyle/>
                    <a:p>
                      <a:pPr algn="ctr" rtl="0" fontAlgn="b"/>
                      <a:r>
                        <a:rPr lang="en-US" sz="1200" b="0" i="0" u="none" strike="noStrike">
                          <a:solidFill>
                            <a:srgbClr val="595959"/>
                          </a:solidFill>
                          <a:effectLst/>
                          <a:latin typeface="Calibri"/>
                        </a:rPr>
                        <a:t>15</a:t>
                      </a:r>
                    </a:p>
                  </a:txBody>
                  <a:tcPr marL="9525" marR="9525" marT="9525" marB="0" anchor="b">
                    <a:solidFill>
                      <a:schemeClr val="bg1"/>
                    </a:solidFill>
                  </a:tcPr>
                </a:tc>
                <a:tc>
                  <a:txBody>
                    <a:bodyPr/>
                    <a:lstStyle/>
                    <a:p>
                      <a:pPr algn="ctr" rtl="0" fontAlgn="b"/>
                      <a:r>
                        <a:rPr lang="en-US" sz="1200" b="0" i="0" u="none" strike="noStrike">
                          <a:solidFill>
                            <a:srgbClr val="595959"/>
                          </a:solidFill>
                          <a:effectLst/>
                          <a:latin typeface="Calibri"/>
                        </a:rPr>
                        <a:t>8</a:t>
                      </a:r>
                    </a:p>
                  </a:txBody>
                  <a:tcPr marL="9525" marR="9525" marT="9525" marB="0" anchor="b">
                    <a:solidFill>
                      <a:schemeClr val="bg1"/>
                    </a:solidFill>
                  </a:tcPr>
                </a:tc>
                <a:tc>
                  <a:txBody>
                    <a:bodyPr/>
                    <a:lstStyle/>
                    <a:p>
                      <a:pPr algn="ctr" rtl="0" fontAlgn="b"/>
                      <a:r>
                        <a:rPr lang="en-US" sz="1200" b="0" i="0" u="none" strike="noStrike">
                          <a:solidFill>
                            <a:srgbClr val="595959"/>
                          </a:solidFill>
                          <a:effectLst/>
                          <a:latin typeface="Calibri"/>
                        </a:rPr>
                        <a:t>62.5</a:t>
                      </a:r>
                    </a:p>
                  </a:txBody>
                  <a:tcPr marL="9525" marR="9525" marT="9525" marB="0" anchor="b">
                    <a:solidFill>
                      <a:schemeClr val="bg1"/>
                    </a:solidFill>
                  </a:tcPr>
                </a:tc>
              </a:tr>
              <a:tr h="429491">
                <a:tc>
                  <a:txBody>
                    <a:bodyPr/>
                    <a:lstStyle/>
                    <a:p>
                      <a:pPr algn="ctr" rtl="0" fontAlgn="b"/>
                      <a:r>
                        <a:rPr lang="en-US" sz="1100" b="0" i="0" u="none" strike="noStrike">
                          <a:solidFill>
                            <a:srgbClr val="595959"/>
                          </a:solidFill>
                          <a:effectLst/>
                          <a:latin typeface="Calibri"/>
                        </a:rPr>
                        <a:t>CSG Bid 3</a:t>
                      </a:r>
                    </a:p>
                  </a:txBody>
                  <a:tcPr marL="9525" marR="9525" marT="9525" marB="0" anchor="b">
                    <a:solidFill>
                      <a:schemeClr val="bg2">
                        <a:lumMod val="95000"/>
                      </a:schemeClr>
                    </a:solidFill>
                  </a:tcPr>
                </a:tc>
                <a:tc>
                  <a:txBody>
                    <a:bodyPr/>
                    <a:lstStyle/>
                    <a:p>
                      <a:pPr algn="ctr" rtl="0" fontAlgn="b"/>
                      <a:r>
                        <a:rPr lang="en-US" sz="1100" b="0" i="0" u="none" strike="noStrike">
                          <a:solidFill>
                            <a:srgbClr val="595959"/>
                          </a:solidFill>
                          <a:effectLst/>
                          <a:latin typeface="Calibri"/>
                        </a:rPr>
                        <a:t>2000</a:t>
                      </a:r>
                    </a:p>
                  </a:txBody>
                  <a:tcPr marL="9525" marR="9525" marT="9525" marB="0" anchor="b">
                    <a:solidFill>
                      <a:schemeClr val="bg2">
                        <a:lumMod val="95000"/>
                      </a:schemeClr>
                    </a:solidFill>
                  </a:tcPr>
                </a:tc>
                <a:tc>
                  <a:txBody>
                    <a:bodyPr/>
                    <a:lstStyle/>
                    <a:p>
                      <a:pPr algn="ctr" rtl="0" fontAlgn="b"/>
                      <a:r>
                        <a:rPr lang="en-US" sz="1100" b="0" i="0" u="none" strike="noStrike">
                          <a:solidFill>
                            <a:srgbClr val="595959"/>
                          </a:solidFill>
                          <a:effectLst/>
                          <a:latin typeface="Calibri"/>
                        </a:rPr>
                        <a:t>$25.00 </a:t>
                      </a:r>
                    </a:p>
                  </a:txBody>
                  <a:tcPr marL="9525" marR="9525" marT="9525" marB="0" anchor="b">
                    <a:solidFill>
                      <a:schemeClr val="bg2">
                        <a:lumMod val="95000"/>
                      </a:schemeClr>
                    </a:solidFill>
                  </a:tcPr>
                </a:tc>
                <a:tc>
                  <a:txBody>
                    <a:bodyPr/>
                    <a:lstStyle/>
                    <a:p>
                      <a:pPr algn="ctr" rtl="0" fontAlgn="b"/>
                      <a:r>
                        <a:rPr lang="en-US" sz="1100" b="0" i="0" u="none" strike="noStrike">
                          <a:solidFill>
                            <a:srgbClr val="595959"/>
                          </a:solidFill>
                          <a:effectLst/>
                          <a:latin typeface="Calibri"/>
                        </a:rPr>
                        <a:t>0.3</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40</a:t>
                      </a:r>
                    </a:p>
                  </a:txBody>
                  <a:tcPr marL="9525" marR="9525" marT="9525" marB="0" anchor="b">
                    <a:solidFill>
                      <a:schemeClr val="bg2">
                        <a:lumMod val="95000"/>
                      </a:schemeClr>
                    </a:solidFill>
                  </a:tcPr>
                </a:tc>
                <a:tc>
                  <a:txBody>
                    <a:bodyPr/>
                    <a:lstStyle/>
                    <a:p>
                      <a:pPr algn="ctr" rtl="0" fontAlgn="b"/>
                      <a:r>
                        <a:rPr lang="en-US" sz="1200" b="0" i="0" u="none" strike="noStrike" dirty="0">
                          <a:solidFill>
                            <a:srgbClr val="595959"/>
                          </a:solidFill>
                          <a:effectLst/>
                          <a:latin typeface="Calibri"/>
                        </a:rPr>
                        <a:t>6</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6</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6</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58</a:t>
                      </a:r>
                    </a:p>
                  </a:txBody>
                  <a:tcPr marL="9525" marR="9525" marT="9525" marB="0" anchor="b">
                    <a:solidFill>
                      <a:schemeClr val="bg2">
                        <a:lumMod val="95000"/>
                      </a:schemeClr>
                    </a:solidFill>
                  </a:tcPr>
                </a:tc>
              </a:tr>
              <a:tr h="429491">
                <a:tc>
                  <a:txBody>
                    <a:bodyPr/>
                    <a:lstStyle/>
                    <a:p>
                      <a:pPr algn="ctr" rtl="0" fontAlgn="b"/>
                      <a:r>
                        <a:rPr lang="en-US" sz="1100" b="0" i="0" u="none" strike="noStrike">
                          <a:solidFill>
                            <a:srgbClr val="595959"/>
                          </a:solidFill>
                          <a:effectLst/>
                          <a:latin typeface="Calibri"/>
                        </a:rPr>
                        <a:t>CSG Bid 5</a:t>
                      </a:r>
                    </a:p>
                  </a:txBody>
                  <a:tcPr marL="9525" marR="9525" marT="9525" marB="0" anchor="b">
                    <a:solidFill>
                      <a:schemeClr val="bg1"/>
                    </a:solidFill>
                  </a:tcPr>
                </a:tc>
                <a:tc>
                  <a:txBody>
                    <a:bodyPr/>
                    <a:lstStyle/>
                    <a:p>
                      <a:pPr algn="ctr" rtl="0" fontAlgn="b"/>
                      <a:r>
                        <a:rPr lang="en-US" sz="1100" b="0" i="0" u="none" strike="noStrike">
                          <a:solidFill>
                            <a:srgbClr val="595959"/>
                          </a:solidFill>
                          <a:effectLst/>
                          <a:latin typeface="Calibri"/>
                        </a:rPr>
                        <a:t>2000</a:t>
                      </a:r>
                    </a:p>
                  </a:txBody>
                  <a:tcPr marL="9525" marR="9525" marT="9525" marB="0" anchor="b">
                    <a:solidFill>
                      <a:schemeClr val="bg1"/>
                    </a:solidFill>
                  </a:tcPr>
                </a:tc>
                <a:tc>
                  <a:txBody>
                    <a:bodyPr/>
                    <a:lstStyle/>
                    <a:p>
                      <a:pPr algn="ctr" rtl="0" fontAlgn="b"/>
                      <a:r>
                        <a:rPr lang="en-US" sz="1100" b="0" i="0" u="none" strike="noStrike">
                          <a:solidFill>
                            <a:srgbClr val="595959"/>
                          </a:solidFill>
                          <a:effectLst/>
                          <a:latin typeface="Calibri"/>
                        </a:rPr>
                        <a:t>$35.00 </a:t>
                      </a:r>
                    </a:p>
                  </a:txBody>
                  <a:tcPr marL="9525" marR="9525" marT="9525" marB="0" anchor="b">
                    <a:solidFill>
                      <a:schemeClr val="bg1"/>
                    </a:solidFill>
                  </a:tcPr>
                </a:tc>
                <a:tc>
                  <a:txBody>
                    <a:bodyPr/>
                    <a:lstStyle/>
                    <a:p>
                      <a:pPr algn="ctr" rtl="0" fontAlgn="b"/>
                      <a:r>
                        <a:rPr lang="en-US" sz="1100" b="0" i="0" u="none" strike="noStrike">
                          <a:solidFill>
                            <a:srgbClr val="595959"/>
                          </a:solidFill>
                          <a:effectLst/>
                          <a:latin typeface="Calibri"/>
                        </a:rPr>
                        <a:t>0.4</a:t>
                      </a:r>
                    </a:p>
                  </a:txBody>
                  <a:tcPr marL="9525" marR="9525" marT="9525" marB="0" anchor="b">
                    <a:solidFill>
                      <a:schemeClr val="bg1"/>
                    </a:solidFill>
                  </a:tcPr>
                </a:tc>
                <a:tc>
                  <a:txBody>
                    <a:bodyPr/>
                    <a:lstStyle/>
                    <a:p>
                      <a:pPr algn="ctr" rtl="0" fontAlgn="b"/>
                      <a:r>
                        <a:rPr lang="en-US" sz="1200" b="0" i="0" u="none" strike="noStrike">
                          <a:solidFill>
                            <a:srgbClr val="595959"/>
                          </a:solidFill>
                          <a:effectLst/>
                          <a:latin typeface="Calibri"/>
                        </a:rPr>
                        <a:t>30</a:t>
                      </a:r>
                    </a:p>
                  </a:txBody>
                  <a:tcPr marL="9525" marR="9525" marT="9525" marB="0" anchor="b">
                    <a:solidFill>
                      <a:schemeClr val="bg1"/>
                    </a:solidFill>
                  </a:tcPr>
                </a:tc>
                <a:tc>
                  <a:txBody>
                    <a:bodyPr/>
                    <a:lstStyle/>
                    <a:p>
                      <a:pPr algn="ctr" rtl="0" fontAlgn="b"/>
                      <a:r>
                        <a:rPr lang="en-US" sz="1200" b="0" i="0" u="none" strike="noStrike">
                          <a:solidFill>
                            <a:srgbClr val="595959"/>
                          </a:solidFill>
                          <a:effectLst/>
                          <a:latin typeface="Calibri"/>
                        </a:rPr>
                        <a:t>15</a:t>
                      </a:r>
                    </a:p>
                  </a:txBody>
                  <a:tcPr marL="9525" marR="9525" marT="9525" marB="0" anchor="b">
                    <a:solidFill>
                      <a:schemeClr val="bg1"/>
                    </a:solidFill>
                  </a:tcPr>
                </a:tc>
                <a:tc>
                  <a:txBody>
                    <a:bodyPr/>
                    <a:lstStyle/>
                    <a:p>
                      <a:pPr algn="ctr" rtl="0" fontAlgn="b"/>
                      <a:r>
                        <a:rPr lang="en-US" sz="1200" b="0" i="0" u="none" strike="noStrike" dirty="0">
                          <a:solidFill>
                            <a:srgbClr val="595959"/>
                          </a:solidFill>
                          <a:effectLst/>
                          <a:latin typeface="Calibri"/>
                        </a:rPr>
                        <a:t>3</a:t>
                      </a:r>
                    </a:p>
                  </a:txBody>
                  <a:tcPr marL="9525" marR="9525" marT="9525" marB="0" anchor="b">
                    <a:solidFill>
                      <a:schemeClr val="bg1"/>
                    </a:solidFill>
                  </a:tcPr>
                </a:tc>
                <a:tc>
                  <a:txBody>
                    <a:bodyPr/>
                    <a:lstStyle/>
                    <a:p>
                      <a:pPr algn="ctr" rtl="0" fontAlgn="b"/>
                      <a:r>
                        <a:rPr lang="en-US" sz="1200" b="0" i="0" u="none" strike="noStrike">
                          <a:solidFill>
                            <a:srgbClr val="595959"/>
                          </a:solidFill>
                          <a:effectLst/>
                          <a:latin typeface="Calibri"/>
                        </a:rPr>
                        <a:t>10</a:t>
                      </a:r>
                    </a:p>
                  </a:txBody>
                  <a:tcPr marL="9525" marR="9525" marT="9525" marB="0" anchor="b">
                    <a:solidFill>
                      <a:schemeClr val="bg1"/>
                    </a:solidFill>
                  </a:tcPr>
                </a:tc>
                <a:tc>
                  <a:txBody>
                    <a:bodyPr/>
                    <a:lstStyle/>
                    <a:p>
                      <a:pPr algn="ctr" rtl="0" fontAlgn="b"/>
                      <a:r>
                        <a:rPr lang="en-US" sz="1200" b="0" i="0" u="none" strike="noStrike">
                          <a:solidFill>
                            <a:srgbClr val="595959"/>
                          </a:solidFill>
                          <a:effectLst/>
                          <a:latin typeface="Calibri"/>
                        </a:rPr>
                        <a:t>58</a:t>
                      </a:r>
                    </a:p>
                  </a:txBody>
                  <a:tcPr marL="9525" marR="9525" marT="9525" marB="0" anchor="b">
                    <a:solidFill>
                      <a:schemeClr val="bg1"/>
                    </a:solidFill>
                  </a:tcPr>
                </a:tc>
              </a:tr>
              <a:tr h="429491">
                <a:tc>
                  <a:txBody>
                    <a:bodyPr/>
                    <a:lstStyle/>
                    <a:p>
                      <a:pPr algn="ctr" rtl="0" fontAlgn="b"/>
                      <a:r>
                        <a:rPr lang="en-US" sz="1100" b="0" i="0" u="none" strike="noStrike">
                          <a:solidFill>
                            <a:srgbClr val="595959"/>
                          </a:solidFill>
                          <a:effectLst/>
                          <a:latin typeface="Calibri"/>
                        </a:rPr>
                        <a:t>CSG Bid 7</a:t>
                      </a:r>
                    </a:p>
                  </a:txBody>
                  <a:tcPr marL="9525" marR="9525" marT="9525" marB="0" anchor="b">
                    <a:solidFill>
                      <a:schemeClr val="bg2">
                        <a:lumMod val="95000"/>
                      </a:schemeClr>
                    </a:solidFill>
                  </a:tcPr>
                </a:tc>
                <a:tc>
                  <a:txBody>
                    <a:bodyPr/>
                    <a:lstStyle/>
                    <a:p>
                      <a:pPr algn="ctr" rtl="0" fontAlgn="b"/>
                      <a:r>
                        <a:rPr lang="en-US" sz="1100" b="0" i="0" u="none" strike="noStrike">
                          <a:solidFill>
                            <a:srgbClr val="595959"/>
                          </a:solidFill>
                          <a:effectLst/>
                          <a:latin typeface="Calibri"/>
                        </a:rPr>
                        <a:t>500</a:t>
                      </a:r>
                    </a:p>
                  </a:txBody>
                  <a:tcPr marL="9525" marR="9525" marT="9525" marB="0" anchor="b">
                    <a:solidFill>
                      <a:schemeClr val="bg2">
                        <a:lumMod val="95000"/>
                      </a:schemeClr>
                    </a:solidFill>
                  </a:tcPr>
                </a:tc>
                <a:tc>
                  <a:txBody>
                    <a:bodyPr/>
                    <a:lstStyle/>
                    <a:p>
                      <a:pPr algn="ctr" rtl="0" fontAlgn="b"/>
                      <a:r>
                        <a:rPr lang="en-US" sz="1100" b="0" i="0" u="none" strike="noStrike">
                          <a:solidFill>
                            <a:srgbClr val="595959"/>
                          </a:solidFill>
                          <a:effectLst/>
                          <a:latin typeface="Calibri"/>
                        </a:rPr>
                        <a:t>$45.00 </a:t>
                      </a:r>
                    </a:p>
                  </a:txBody>
                  <a:tcPr marL="9525" marR="9525" marT="9525" marB="0" anchor="b">
                    <a:solidFill>
                      <a:schemeClr val="bg2">
                        <a:lumMod val="95000"/>
                      </a:schemeClr>
                    </a:solidFill>
                  </a:tcPr>
                </a:tc>
                <a:tc>
                  <a:txBody>
                    <a:bodyPr/>
                    <a:lstStyle/>
                    <a:p>
                      <a:pPr algn="ctr" rtl="0" fontAlgn="b"/>
                      <a:r>
                        <a:rPr lang="en-US" sz="1100" b="0" i="0" u="none" strike="noStrike">
                          <a:solidFill>
                            <a:srgbClr val="595959"/>
                          </a:solidFill>
                          <a:effectLst/>
                          <a:latin typeface="Calibri"/>
                        </a:rPr>
                        <a:t>0.5</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20</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12</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10.5</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14</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56.5</a:t>
                      </a:r>
                    </a:p>
                  </a:txBody>
                  <a:tcPr marL="9525" marR="9525" marT="9525" marB="0" anchor="b">
                    <a:solidFill>
                      <a:schemeClr val="bg2">
                        <a:lumMod val="95000"/>
                      </a:schemeClr>
                    </a:solidFill>
                  </a:tcPr>
                </a:tc>
              </a:tr>
              <a:tr h="429491">
                <a:tc>
                  <a:txBody>
                    <a:bodyPr/>
                    <a:lstStyle/>
                    <a:p>
                      <a:pPr algn="ctr" rtl="0" fontAlgn="b"/>
                      <a:r>
                        <a:rPr lang="en-US" sz="1100" b="0" i="0" u="none" strike="noStrike">
                          <a:solidFill>
                            <a:srgbClr val="595959"/>
                          </a:solidFill>
                          <a:effectLst/>
                          <a:latin typeface="Calibri"/>
                        </a:rPr>
                        <a:t>CSG Bid 6</a:t>
                      </a:r>
                    </a:p>
                  </a:txBody>
                  <a:tcPr marL="9525" marR="9525" marT="9525" marB="0" anchor="b">
                    <a:noFill/>
                  </a:tcPr>
                </a:tc>
                <a:tc>
                  <a:txBody>
                    <a:bodyPr/>
                    <a:lstStyle/>
                    <a:p>
                      <a:pPr algn="ctr" rtl="0" fontAlgn="b"/>
                      <a:r>
                        <a:rPr lang="en-US" sz="1100" b="0" i="0" u="none" strike="noStrike">
                          <a:solidFill>
                            <a:srgbClr val="595959"/>
                          </a:solidFill>
                          <a:effectLst/>
                          <a:latin typeface="Calibri"/>
                        </a:rPr>
                        <a:t>500</a:t>
                      </a:r>
                    </a:p>
                  </a:txBody>
                  <a:tcPr marL="9525" marR="9525" marT="9525" marB="0" anchor="b">
                    <a:noFill/>
                  </a:tcPr>
                </a:tc>
                <a:tc>
                  <a:txBody>
                    <a:bodyPr/>
                    <a:lstStyle/>
                    <a:p>
                      <a:pPr algn="ctr" rtl="0" fontAlgn="b"/>
                      <a:r>
                        <a:rPr lang="en-US" sz="1100" b="0" i="0" u="none" strike="noStrike">
                          <a:solidFill>
                            <a:srgbClr val="595959"/>
                          </a:solidFill>
                          <a:effectLst/>
                          <a:latin typeface="Calibri"/>
                        </a:rPr>
                        <a:t>$40.00 </a:t>
                      </a:r>
                    </a:p>
                  </a:txBody>
                  <a:tcPr marL="9525" marR="9525" marT="9525" marB="0" anchor="b">
                    <a:noFill/>
                  </a:tcPr>
                </a:tc>
                <a:tc>
                  <a:txBody>
                    <a:bodyPr/>
                    <a:lstStyle/>
                    <a:p>
                      <a:pPr algn="ctr" rtl="0" fontAlgn="b"/>
                      <a:r>
                        <a:rPr lang="en-US" sz="1100" b="0" i="0" u="none" strike="noStrike">
                          <a:solidFill>
                            <a:srgbClr val="595959"/>
                          </a:solidFill>
                          <a:effectLst/>
                          <a:latin typeface="Calibri"/>
                        </a:rPr>
                        <a:t>0.45</a:t>
                      </a:r>
                    </a:p>
                  </a:txBody>
                  <a:tcPr marL="9525" marR="9525" marT="9525" marB="0" anchor="b">
                    <a:noFill/>
                  </a:tcPr>
                </a:tc>
                <a:tc>
                  <a:txBody>
                    <a:bodyPr/>
                    <a:lstStyle/>
                    <a:p>
                      <a:pPr algn="ctr" rtl="0" fontAlgn="b"/>
                      <a:r>
                        <a:rPr lang="en-US" sz="1200" b="0" i="0" u="none" strike="noStrike">
                          <a:solidFill>
                            <a:srgbClr val="595959"/>
                          </a:solidFill>
                          <a:effectLst/>
                          <a:latin typeface="Calibri"/>
                        </a:rPr>
                        <a:t>25</a:t>
                      </a:r>
                    </a:p>
                  </a:txBody>
                  <a:tcPr marL="9525" marR="9525" marT="9525" marB="0" anchor="b">
                    <a:noFill/>
                  </a:tcPr>
                </a:tc>
                <a:tc>
                  <a:txBody>
                    <a:bodyPr/>
                    <a:lstStyle/>
                    <a:p>
                      <a:pPr algn="ctr" rtl="0" fontAlgn="b"/>
                      <a:r>
                        <a:rPr lang="en-US" sz="1200" b="0" i="0" u="none" strike="noStrike">
                          <a:solidFill>
                            <a:srgbClr val="595959"/>
                          </a:solidFill>
                          <a:effectLst/>
                          <a:latin typeface="Calibri"/>
                        </a:rPr>
                        <a:t>13.5</a:t>
                      </a:r>
                    </a:p>
                  </a:txBody>
                  <a:tcPr marL="9525" marR="9525" marT="9525" marB="0" anchor="b">
                    <a:noFill/>
                  </a:tcPr>
                </a:tc>
                <a:tc>
                  <a:txBody>
                    <a:bodyPr/>
                    <a:lstStyle/>
                    <a:p>
                      <a:pPr algn="ctr" rtl="0" fontAlgn="b"/>
                      <a:r>
                        <a:rPr lang="en-US" sz="1200" b="0" i="0" u="none" strike="noStrike" dirty="0">
                          <a:solidFill>
                            <a:srgbClr val="595959"/>
                          </a:solidFill>
                          <a:effectLst/>
                          <a:latin typeface="Calibri"/>
                        </a:rPr>
                        <a:t>1.5</a:t>
                      </a:r>
                    </a:p>
                  </a:txBody>
                  <a:tcPr marL="9525" marR="9525" marT="9525" marB="0" anchor="b">
                    <a:noFill/>
                  </a:tcPr>
                </a:tc>
                <a:tc>
                  <a:txBody>
                    <a:bodyPr/>
                    <a:lstStyle/>
                    <a:p>
                      <a:pPr algn="ctr" rtl="0" fontAlgn="b"/>
                      <a:r>
                        <a:rPr lang="en-US" sz="1200" b="0" i="0" u="none" strike="noStrike" dirty="0">
                          <a:solidFill>
                            <a:srgbClr val="595959"/>
                          </a:solidFill>
                          <a:effectLst/>
                          <a:latin typeface="Calibri"/>
                        </a:rPr>
                        <a:t>12</a:t>
                      </a:r>
                    </a:p>
                  </a:txBody>
                  <a:tcPr marL="9525" marR="9525" marT="9525" marB="0" anchor="b">
                    <a:noFill/>
                  </a:tcPr>
                </a:tc>
                <a:tc>
                  <a:txBody>
                    <a:bodyPr/>
                    <a:lstStyle/>
                    <a:p>
                      <a:pPr algn="ctr" rtl="0" fontAlgn="b"/>
                      <a:r>
                        <a:rPr lang="en-US" sz="1200" b="0" i="0" u="none" strike="noStrike">
                          <a:solidFill>
                            <a:srgbClr val="595959"/>
                          </a:solidFill>
                          <a:effectLst/>
                          <a:latin typeface="Calibri"/>
                        </a:rPr>
                        <a:t>52</a:t>
                      </a:r>
                    </a:p>
                  </a:txBody>
                  <a:tcPr marL="9525" marR="9525" marT="9525" marB="0" anchor="b">
                    <a:noFill/>
                  </a:tcPr>
                </a:tc>
              </a:tr>
              <a:tr h="429491">
                <a:tc>
                  <a:txBody>
                    <a:bodyPr/>
                    <a:lstStyle/>
                    <a:p>
                      <a:pPr algn="ctr" rtl="0" fontAlgn="b"/>
                      <a:r>
                        <a:rPr lang="en-US" sz="1100" b="0" i="0" u="none" strike="noStrike">
                          <a:solidFill>
                            <a:srgbClr val="595959"/>
                          </a:solidFill>
                          <a:effectLst/>
                          <a:latin typeface="Calibri"/>
                        </a:rPr>
                        <a:t>CSG Bid 8</a:t>
                      </a:r>
                    </a:p>
                  </a:txBody>
                  <a:tcPr marL="9525" marR="9525" marT="9525" marB="0" anchor="b">
                    <a:solidFill>
                      <a:schemeClr val="bg2">
                        <a:lumMod val="95000"/>
                      </a:schemeClr>
                    </a:solidFill>
                  </a:tcPr>
                </a:tc>
                <a:tc>
                  <a:txBody>
                    <a:bodyPr/>
                    <a:lstStyle/>
                    <a:p>
                      <a:pPr algn="ctr" rtl="0" fontAlgn="b"/>
                      <a:r>
                        <a:rPr lang="en-US" sz="1100" b="0" i="0" u="none" strike="noStrike">
                          <a:solidFill>
                            <a:srgbClr val="595959"/>
                          </a:solidFill>
                          <a:effectLst/>
                          <a:latin typeface="Calibri"/>
                        </a:rPr>
                        <a:t>1000</a:t>
                      </a:r>
                    </a:p>
                  </a:txBody>
                  <a:tcPr marL="9525" marR="9525" marT="9525" marB="0" anchor="b">
                    <a:solidFill>
                      <a:schemeClr val="bg2">
                        <a:lumMod val="95000"/>
                      </a:schemeClr>
                    </a:solidFill>
                  </a:tcPr>
                </a:tc>
                <a:tc>
                  <a:txBody>
                    <a:bodyPr/>
                    <a:lstStyle/>
                    <a:p>
                      <a:pPr algn="ctr" rtl="0" fontAlgn="b"/>
                      <a:r>
                        <a:rPr lang="en-US" sz="1100" b="0" i="0" u="none" strike="noStrike">
                          <a:solidFill>
                            <a:srgbClr val="595959"/>
                          </a:solidFill>
                          <a:effectLst/>
                          <a:latin typeface="Calibri"/>
                        </a:rPr>
                        <a:t>$50.00 </a:t>
                      </a:r>
                    </a:p>
                  </a:txBody>
                  <a:tcPr marL="9525" marR="9525" marT="9525" marB="0" anchor="b">
                    <a:solidFill>
                      <a:schemeClr val="bg2">
                        <a:lumMod val="95000"/>
                      </a:schemeClr>
                    </a:solidFill>
                  </a:tcPr>
                </a:tc>
                <a:tc>
                  <a:txBody>
                    <a:bodyPr/>
                    <a:lstStyle/>
                    <a:p>
                      <a:pPr algn="ctr" rtl="0" fontAlgn="b"/>
                      <a:r>
                        <a:rPr lang="en-US" sz="1100" b="0" i="0" u="none" strike="noStrike">
                          <a:solidFill>
                            <a:srgbClr val="595959"/>
                          </a:solidFill>
                          <a:effectLst/>
                          <a:latin typeface="Calibri"/>
                        </a:rPr>
                        <a:t>0.5</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15</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9</a:t>
                      </a:r>
                    </a:p>
                  </a:txBody>
                  <a:tcPr marL="9525" marR="9525" marT="9525" marB="0" anchor="b">
                    <a:solidFill>
                      <a:schemeClr val="bg2">
                        <a:lumMod val="95000"/>
                      </a:schemeClr>
                    </a:solidFill>
                  </a:tcPr>
                </a:tc>
                <a:tc>
                  <a:txBody>
                    <a:bodyPr/>
                    <a:lstStyle/>
                    <a:p>
                      <a:pPr algn="ctr" rtl="0" fontAlgn="b"/>
                      <a:r>
                        <a:rPr lang="en-US" sz="1200" b="0" i="0" u="none" strike="noStrike">
                          <a:solidFill>
                            <a:srgbClr val="595959"/>
                          </a:solidFill>
                          <a:effectLst/>
                          <a:latin typeface="Calibri"/>
                        </a:rPr>
                        <a:t>12</a:t>
                      </a:r>
                    </a:p>
                  </a:txBody>
                  <a:tcPr marL="9525" marR="9525" marT="9525" marB="0" anchor="b">
                    <a:solidFill>
                      <a:schemeClr val="bg2">
                        <a:lumMod val="95000"/>
                      </a:schemeClr>
                    </a:solidFill>
                  </a:tcPr>
                </a:tc>
                <a:tc>
                  <a:txBody>
                    <a:bodyPr/>
                    <a:lstStyle/>
                    <a:p>
                      <a:pPr algn="ctr" rtl="0" fontAlgn="b"/>
                      <a:r>
                        <a:rPr lang="en-US" sz="1200" b="0" i="0" u="none" strike="noStrike" dirty="0">
                          <a:solidFill>
                            <a:srgbClr val="595959"/>
                          </a:solidFill>
                          <a:effectLst/>
                          <a:latin typeface="Calibri"/>
                        </a:rPr>
                        <a:t>16</a:t>
                      </a:r>
                    </a:p>
                  </a:txBody>
                  <a:tcPr marL="9525" marR="9525" marT="9525" marB="0" anchor="b">
                    <a:solidFill>
                      <a:schemeClr val="bg2">
                        <a:lumMod val="95000"/>
                      </a:schemeClr>
                    </a:solidFill>
                  </a:tcPr>
                </a:tc>
                <a:tc>
                  <a:txBody>
                    <a:bodyPr/>
                    <a:lstStyle/>
                    <a:p>
                      <a:pPr algn="ctr" rtl="0" fontAlgn="b"/>
                      <a:r>
                        <a:rPr lang="en-US" sz="1200" b="0" i="0" u="none" strike="noStrike" dirty="0">
                          <a:solidFill>
                            <a:srgbClr val="595959"/>
                          </a:solidFill>
                          <a:effectLst/>
                          <a:latin typeface="Calibri"/>
                        </a:rPr>
                        <a:t>52</a:t>
                      </a:r>
                    </a:p>
                  </a:txBody>
                  <a:tcPr marL="9525" marR="9525" marT="9525" marB="0" anchor="b">
                    <a:solidFill>
                      <a:schemeClr val="bg2">
                        <a:lumMod val="95000"/>
                      </a:schemeClr>
                    </a:solidFill>
                  </a:tcPr>
                </a:tc>
              </a:tr>
              <a:tr h="429491">
                <a:tc>
                  <a:txBody>
                    <a:bodyPr/>
                    <a:lstStyle/>
                    <a:p>
                      <a:pPr algn="ctr" rtl="0" fontAlgn="b"/>
                      <a:r>
                        <a:rPr lang="en-US" sz="1100" b="0" i="0" u="none" strike="noStrike">
                          <a:solidFill>
                            <a:srgbClr val="595959"/>
                          </a:solidFill>
                          <a:effectLst/>
                          <a:latin typeface="Calibri"/>
                        </a:rPr>
                        <a:t>CSG Bid 9</a:t>
                      </a:r>
                    </a:p>
                  </a:txBody>
                  <a:tcPr marL="9525" marR="9525" marT="9525" marB="0" anchor="b">
                    <a:solidFill>
                      <a:schemeClr val="bg1"/>
                    </a:solidFill>
                  </a:tcPr>
                </a:tc>
                <a:tc>
                  <a:txBody>
                    <a:bodyPr/>
                    <a:lstStyle/>
                    <a:p>
                      <a:pPr algn="ctr" rtl="0" fontAlgn="b"/>
                      <a:r>
                        <a:rPr lang="en-US" sz="1100" b="0" i="0" u="none" strike="noStrike">
                          <a:solidFill>
                            <a:srgbClr val="595959"/>
                          </a:solidFill>
                          <a:effectLst/>
                          <a:latin typeface="Calibri"/>
                        </a:rPr>
                        <a:t>1500</a:t>
                      </a:r>
                    </a:p>
                  </a:txBody>
                  <a:tcPr marL="9525" marR="9525" marT="9525" marB="0" anchor="b">
                    <a:solidFill>
                      <a:schemeClr val="bg1"/>
                    </a:solidFill>
                  </a:tcPr>
                </a:tc>
                <a:tc>
                  <a:txBody>
                    <a:bodyPr/>
                    <a:lstStyle/>
                    <a:p>
                      <a:pPr algn="ctr" rtl="0" fontAlgn="b"/>
                      <a:r>
                        <a:rPr lang="en-US" sz="1100" b="0" i="0" u="none" strike="noStrike">
                          <a:solidFill>
                            <a:srgbClr val="595959"/>
                          </a:solidFill>
                          <a:effectLst/>
                          <a:latin typeface="Calibri"/>
                        </a:rPr>
                        <a:t>$60.00 </a:t>
                      </a:r>
                    </a:p>
                  </a:txBody>
                  <a:tcPr marL="9525" marR="9525" marT="9525" marB="0" anchor="b">
                    <a:solidFill>
                      <a:schemeClr val="bg1"/>
                    </a:solidFill>
                  </a:tcPr>
                </a:tc>
                <a:tc>
                  <a:txBody>
                    <a:bodyPr/>
                    <a:lstStyle/>
                    <a:p>
                      <a:pPr algn="ctr" rtl="0" fontAlgn="b"/>
                      <a:r>
                        <a:rPr lang="en-US" sz="1100" b="0" i="0" u="none" strike="noStrike">
                          <a:solidFill>
                            <a:srgbClr val="595959"/>
                          </a:solidFill>
                          <a:effectLst/>
                          <a:latin typeface="Calibri"/>
                        </a:rPr>
                        <a:t>0.65</a:t>
                      </a:r>
                    </a:p>
                  </a:txBody>
                  <a:tcPr marL="9525" marR="9525" marT="9525" marB="0" anchor="b">
                    <a:solidFill>
                      <a:schemeClr val="bg1"/>
                    </a:solidFill>
                  </a:tcPr>
                </a:tc>
                <a:tc>
                  <a:txBody>
                    <a:bodyPr/>
                    <a:lstStyle/>
                    <a:p>
                      <a:pPr algn="ctr" rtl="0" fontAlgn="b"/>
                      <a:r>
                        <a:rPr lang="en-US" sz="1200" b="0" i="0" u="none" strike="noStrike">
                          <a:solidFill>
                            <a:srgbClr val="595959"/>
                          </a:solidFill>
                          <a:effectLst/>
                          <a:latin typeface="Calibri"/>
                        </a:rPr>
                        <a:t>10</a:t>
                      </a:r>
                    </a:p>
                  </a:txBody>
                  <a:tcPr marL="9525" marR="9525" marT="9525" marB="0" anchor="b">
                    <a:solidFill>
                      <a:schemeClr val="bg1"/>
                    </a:solidFill>
                  </a:tcPr>
                </a:tc>
                <a:tc>
                  <a:txBody>
                    <a:bodyPr/>
                    <a:lstStyle/>
                    <a:p>
                      <a:pPr algn="ctr" rtl="0" fontAlgn="b"/>
                      <a:r>
                        <a:rPr lang="en-US" sz="1200" b="0" i="0" u="none" strike="noStrike">
                          <a:solidFill>
                            <a:srgbClr val="595959"/>
                          </a:solidFill>
                          <a:effectLst/>
                          <a:latin typeface="Calibri"/>
                        </a:rPr>
                        <a:t>1.5</a:t>
                      </a:r>
                    </a:p>
                  </a:txBody>
                  <a:tcPr marL="9525" marR="9525" marT="9525" marB="0" anchor="b">
                    <a:solidFill>
                      <a:schemeClr val="bg1"/>
                    </a:solidFill>
                  </a:tcPr>
                </a:tc>
                <a:tc>
                  <a:txBody>
                    <a:bodyPr/>
                    <a:lstStyle/>
                    <a:p>
                      <a:pPr algn="ctr" rtl="0" fontAlgn="b"/>
                      <a:r>
                        <a:rPr lang="en-US" sz="1200" b="0" i="0" u="none" strike="noStrike">
                          <a:solidFill>
                            <a:srgbClr val="595959"/>
                          </a:solidFill>
                          <a:effectLst/>
                          <a:latin typeface="Calibri"/>
                        </a:rPr>
                        <a:t>13.5</a:t>
                      </a:r>
                    </a:p>
                  </a:txBody>
                  <a:tcPr marL="9525" marR="9525" marT="9525" marB="0" anchor="b">
                    <a:solidFill>
                      <a:schemeClr val="bg1"/>
                    </a:solidFill>
                  </a:tcPr>
                </a:tc>
                <a:tc>
                  <a:txBody>
                    <a:bodyPr/>
                    <a:lstStyle/>
                    <a:p>
                      <a:pPr algn="ctr" rtl="0" fontAlgn="b"/>
                      <a:r>
                        <a:rPr lang="en-US" sz="1200" b="0" i="0" u="none" strike="noStrike">
                          <a:solidFill>
                            <a:srgbClr val="595959"/>
                          </a:solidFill>
                          <a:effectLst/>
                          <a:latin typeface="Calibri"/>
                        </a:rPr>
                        <a:t>18</a:t>
                      </a:r>
                    </a:p>
                  </a:txBody>
                  <a:tcPr marL="9525" marR="9525" marT="9525" marB="0" anchor="b">
                    <a:solidFill>
                      <a:schemeClr val="bg1"/>
                    </a:solidFill>
                  </a:tcPr>
                </a:tc>
                <a:tc>
                  <a:txBody>
                    <a:bodyPr/>
                    <a:lstStyle/>
                    <a:p>
                      <a:pPr algn="ctr" rtl="0" fontAlgn="b"/>
                      <a:r>
                        <a:rPr lang="en-US" sz="1200" b="0" i="0" u="none" strike="noStrike" dirty="0">
                          <a:solidFill>
                            <a:srgbClr val="595959"/>
                          </a:solidFill>
                          <a:effectLst/>
                          <a:latin typeface="Calibri"/>
                        </a:rPr>
                        <a:t>43</a:t>
                      </a:r>
                    </a:p>
                  </a:txBody>
                  <a:tcPr marL="9525" marR="9525" marT="9525" marB="0" anchor="b">
                    <a:solidFill>
                      <a:schemeClr val="bg1"/>
                    </a:solidFill>
                  </a:tcPr>
                </a:tc>
              </a:tr>
              <a:tr h="429491">
                <a:tc>
                  <a:txBody>
                    <a:bodyPr/>
                    <a:lstStyle/>
                    <a:p>
                      <a:pPr algn="ctr" rtl="0" fontAlgn="b"/>
                      <a:r>
                        <a:rPr lang="en-US" sz="1100" b="0" i="0" u="none" strike="noStrike">
                          <a:solidFill>
                            <a:srgbClr val="595959"/>
                          </a:solidFill>
                          <a:effectLst/>
                          <a:latin typeface="Calibri"/>
                        </a:rPr>
                        <a:t>CSG Bid 10</a:t>
                      </a:r>
                    </a:p>
                  </a:txBody>
                  <a:tcPr marL="9525" marR="9525" marT="9525" marB="0" anchor="b"/>
                </a:tc>
                <a:tc>
                  <a:txBody>
                    <a:bodyPr/>
                    <a:lstStyle/>
                    <a:p>
                      <a:pPr algn="ctr" rtl="0" fontAlgn="b"/>
                      <a:r>
                        <a:rPr lang="en-US" sz="1100" b="0" i="0" u="none" strike="noStrike">
                          <a:solidFill>
                            <a:srgbClr val="595959"/>
                          </a:solidFill>
                          <a:effectLst/>
                          <a:latin typeface="Calibri"/>
                        </a:rPr>
                        <a:t>1500</a:t>
                      </a:r>
                    </a:p>
                  </a:txBody>
                  <a:tcPr marL="9525" marR="9525" marT="9525" marB="0" anchor="b"/>
                </a:tc>
                <a:tc>
                  <a:txBody>
                    <a:bodyPr/>
                    <a:lstStyle/>
                    <a:p>
                      <a:pPr algn="ctr" rtl="0" fontAlgn="b"/>
                      <a:r>
                        <a:rPr lang="en-US" sz="1100" b="0" i="0" u="none" strike="noStrike">
                          <a:solidFill>
                            <a:srgbClr val="595959"/>
                          </a:solidFill>
                          <a:effectLst/>
                          <a:latin typeface="Calibri"/>
                        </a:rPr>
                        <a:t>$70.00 </a:t>
                      </a:r>
                    </a:p>
                  </a:txBody>
                  <a:tcPr marL="9525" marR="9525" marT="9525" marB="0" anchor="b"/>
                </a:tc>
                <a:tc>
                  <a:txBody>
                    <a:bodyPr/>
                    <a:lstStyle/>
                    <a:p>
                      <a:pPr algn="ctr" rtl="0" fontAlgn="b"/>
                      <a:r>
                        <a:rPr lang="en-US" sz="1100" b="0" i="0" u="none" strike="noStrike">
                          <a:solidFill>
                            <a:srgbClr val="595959"/>
                          </a:solidFill>
                          <a:effectLst/>
                          <a:latin typeface="Calibri"/>
                        </a:rPr>
                        <a:t>0.65</a:t>
                      </a:r>
                    </a:p>
                  </a:txBody>
                  <a:tcPr marL="9525" marR="9525" marT="9525" marB="0" anchor="b"/>
                </a:tc>
                <a:tc>
                  <a:txBody>
                    <a:bodyPr/>
                    <a:lstStyle/>
                    <a:p>
                      <a:pPr algn="ctr" rtl="0" fontAlgn="b"/>
                      <a:r>
                        <a:rPr lang="en-US" sz="1200" b="0" i="0" u="none" strike="noStrike">
                          <a:solidFill>
                            <a:srgbClr val="595959"/>
                          </a:solidFill>
                          <a:effectLst/>
                          <a:latin typeface="Calibri"/>
                        </a:rPr>
                        <a:t>5</a:t>
                      </a:r>
                    </a:p>
                  </a:txBody>
                  <a:tcPr marL="9525" marR="9525" marT="9525" marB="0" anchor="b"/>
                </a:tc>
                <a:tc>
                  <a:txBody>
                    <a:bodyPr/>
                    <a:lstStyle/>
                    <a:p>
                      <a:pPr algn="ctr" rtl="0" fontAlgn="b"/>
                      <a:r>
                        <a:rPr lang="en-US" sz="1200" b="0" i="0" u="none" strike="noStrike">
                          <a:solidFill>
                            <a:srgbClr val="595959"/>
                          </a:solidFill>
                          <a:effectLst/>
                          <a:latin typeface="Calibri"/>
                        </a:rPr>
                        <a:t>3</a:t>
                      </a:r>
                    </a:p>
                  </a:txBody>
                  <a:tcPr marL="9525" marR="9525" marT="9525" marB="0" anchor="b"/>
                </a:tc>
                <a:tc>
                  <a:txBody>
                    <a:bodyPr/>
                    <a:lstStyle/>
                    <a:p>
                      <a:pPr algn="ctr" rtl="0" fontAlgn="b"/>
                      <a:r>
                        <a:rPr lang="en-US" sz="1200" b="0" i="0" u="none" strike="noStrike">
                          <a:solidFill>
                            <a:srgbClr val="595959"/>
                          </a:solidFill>
                          <a:effectLst/>
                          <a:latin typeface="Calibri"/>
                        </a:rPr>
                        <a:t>4.5</a:t>
                      </a:r>
                    </a:p>
                  </a:txBody>
                  <a:tcPr marL="9525" marR="9525" marT="9525" marB="0" anchor="b"/>
                </a:tc>
                <a:tc>
                  <a:txBody>
                    <a:bodyPr/>
                    <a:lstStyle/>
                    <a:p>
                      <a:pPr algn="ctr" rtl="0" fontAlgn="b"/>
                      <a:r>
                        <a:rPr lang="en-US" sz="1200" b="0" i="0" u="none" strike="noStrike">
                          <a:solidFill>
                            <a:srgbClr val="595959"/>
                          </a:solidFill>
                          <a:effectLst/>
                          <a:latin typeface="Calibri"/>
                        </a:rPr>
                        <a:t>20</a:t>
                      </a:r>
                    </a:p>
                  </a:txBody>
                  <a:tcPr marL="9525" marR="9525" marT="9525" marB="0" anchor="b"/>
                </a:tc>
                <a:tc>
                  <a:txBody>
                    <a:bodyPr/>
                    <a:lstStyle/>
                    <a:p>
                      <a:pPr algn="ctr" rtl="0" fontAlgn="b"/>
                      <a:r>
                        <a:rPr lang="en-US" sz="1200" b="0" i="0" u="none" strike="noStrike" dirty="0">
                          <a:solidFill>
                            <a:srgbClr val="595959"/>
                          </a:solidFill>
                          <a:effectLst/>
                          <a:latin typeface="Calibri"/>
                        </a:rPr>
                        <a:t>32.5</a:t>
                      </a:r>
                    </a:p>
                  </a:txBody>
                  <a:tcPr marL="9525" marR="9525" marT="9525" marB="0" anchor="b"/>
                </a:tc>
              </a:tr>
            </a:tbl>
          </a:graphicData>
        </a:graphic>
      </p:graphicFrame>
      <p:sp>
        <p:nvSpPr>
          <p:cNvPr id="3" name="Title 2"/>
          <p:cNvSpPr>
            <a:spLocks noGrp="1"/>
          </p:cNvSpPr>
          <p:nvPr>
            <p:ph type="title"/>
          </p:nvPr>
        </p:nvSpPr>
        <p:spPr/>
        <p:txBody>
          <a:bodyPr/>
          <a:lstStyle/>
          <a:p>
            <a:r>
              <a:rPr lang="en-US" sz="2800" b="1" dirty="0" smtClean="0"/>
              <a:t>Example Bid Scoring for Option #2</a:t>
            </a:r>
            <a:endParaRPr lang="en-US" sz="2800" b="1" dirty="0"/>
          </a:p>
        </p:txBody>
      </p:sp>
      <p:sp>
        <p:nvSpPr>
          <p:cNvPr id="7" name="Slide Number Placeholder 4"/>
          <p:cNvSpPr txBox="1">
            <a:spLocks/>
          </p:cNvSpPr>
          <p:nvPr/>
        </p:nvSpPr>
        <p:spPr>
          <a:xfrm>
            <a:off x="0" y="6587925"/>
            <a:ext cx="6096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21</a:t>
            </a:fld>
            <a:endParaRPr lang="en-US" b="1" dirty="0">
              <a:solidFill>
                <a:schemeClr val="bg1"/>
              </a:solidFill>
            </a:endParaRPr>
          </a:p>
        </p:txBody>
      </p:sp>
      <p:sp>
        <p:nvSpPr>
          <p:cNvPr id="8" name="Text Placeholder 3"/>
          <p:cNvSpPr>
            <a:spLocks noGrp="1"/>
          </p:cNvSpPr>
          <p:nvPr>
            <p:ph type="body" sz="quarter" idx="11"/>
          </p:nvPr>
        </p:nvSpPr>
        <p:spPr/>
        <p:txBody>
          <a:bodyPr/>
          <a:lstStyle/>
          <a:p>
            <a:r>
              <a:rPr lang="en-US" dirty="0"/>
              <a:t>Combined Stakeholder </a:t>
            </a:r>
            <a:r>
              <a:rPr lang="en-US" dirty="0" smtClean="0"/>
              <a:t>Group</a:t>
            </a:r>
            <a:endParaRPr lang="en-US" dirty="0"/>
          </a:p>
        </p:txBody>
      </p:sp>
    </p:spTree>
    <p:extLst>
      <p:ext uri="{BB962C8B-B14F-4D97-AF65-F5344CB8AC3E}">
        <p14:creationId xmlns:p14="http://schemas.microsoft.com/office/powerpoint/2010/main" val="20034387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Windsource</a:t>
            </a:r>
            <a:r>
              <a:rPr lang="en-US" dirty="0" smtClean="0"/>
              <a:t> Overview</a:t>
            </a:r>
            <a:endParaRPr lang="en-US" dirty="0"/>
          </a:p>
        </p:txBody>
      </p:sp>
      <p:sp>
        <p:nvSpPr>
          <p:cNvPr id="4" name="Slide Number Placeholder 3"/>
          <p:cNvSpPr>
            <a:spLocks noGrp="1"/>
          </p:cNvSpPr>
          <p:nvPr>
            <p:ph type="sldNum" sz="quarter" idx="4"/>
          </p:nvPr>
        </p:nvSpPr>
        <p:spPr/>
        <p:txBody>
          <a:bodyPr/>
          <a:lstStyle/>
          <a:p>
            <a:fld id="{396272A9-6FE0-4626-AEC7-32312B635104}" type="slidenum">
              <a:rPr lang="en-US" smtClean="0"/>
              <a:pPr/>
              <a:t>22</a:t>
            </a:fld>
            <a:endParaRPr lang="en-US" dirty="0"/>
          </a:p>
        </p:txBody>
      </p:sp>
      <p:sp>
        <p:nvSpPr>
          <p:cNvPr id="8" name="Content Placeholder 7"/>
          <p:cNvSpPr>
            <a:spLocks noGrp="1"/>
          </p:cNvSpPr>
          <p:nvPr>
            <p:ph idx="1"/>
          </p:nvPr>
        </p:nvSpPr>
        <p:spPr>
          <a:xfrm>
            <a:off x="304800" y="1524000"/>
            <a:ext cx="4343400" cy="1905000"/>
          </a:xfrm>
        </p:spPr>
        <p:txBody>
          <a:bodyPr/>
          <a:lstStyle/>
          <a:p>
            <a:pPr marL="0" indent="0">
              <a:buNone/>
            </a:pPr>
            <a:r>
              <a:rPr lang="en-US" sz="1600" b="1" dirty="0" smtClean="0"/>
              <a:t>Program Stats</a:t>
            </a:r>
          </a:p>
          <a:p>
            <a:r>
              <a:rPr lang="en-US" sz="1600" dirty="0" smtClean="0"/>
              <a:t>1.5 cents/kWh (or $1.50/block)</a:t>
            </a:r>
          </a:p>
          <a:p>
            <a:r>
              <a:rPr lang="en-US" sz="1600" dirty="0" smtClean="0"/>
              <a:t>RECs retired on behalf of customer</a:t>
            </a:r>
          </a:p>
          <a:p>
            <a:r>
              <a:rPr lang="en-US" sz="1600" dirty="0" smtClean="0"/>
              <a:t>2017 Annual Sales 187,620 MWh</a:t>
            </a:r>
          </a:p>
          <a:p>
            <a:r>
              <a:rPr lang="en-US" sz="1600" dirty="0" smtClean="0"/>
              <a:t>2017 RESA contributions $2.89M</a:t>
            </a:r>
          </a:p>
          <a:p>
            <a:r>
              <a:rPr lang="en-US" sz="1600" dirty="0" smtClean="0"/>
              <a:t>~</a:t>
            </a:r>
            <a:r>
              <a:rPr lang="en-US" sz="1600" dirty="0"/>
              <a:t>42,000 participants</a:t>
            </a:r>
          </a:p>
          <a:p>
            <a:pPr lvl="1"/>
            <a:r>
              <a:rPr lang="en-US" sz="1600" dirty="0"/>
              <a:t>~41,000 residential</a:t>
            </a:r>
          </a:p>
          <a:p>
            <a:pPr lvl="1"/>
            <a:r>
              <a:rPr lang="en-US" sz="1600" dirty="0"/>
              <a:t>~700 business</a:t>
            </a:r>
          </a:p>
          <a:p>
            <a:r>
              <a:rPr lang="en-US" sz="1600" dirty="0" smtClean="0"/>
              <a:t>Marketing/Admin recovered in base rates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8612" y="1676400"/>
            <a:ext cx="3231988"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304800" y="3733800"/>
            <a:ext cx="4419600" cy="2057400"/>
          </a:xfrm>
          <a:prstGeom prst="rect">
            <a:avLst/>
          </a:prstGeom>
        </p:spPr>
        <p:txBody>
          <a:bodyPr vert="horz" wrap="square" lIns="91440" tIns="45720" rIns="91440" bIns="45720" rtlCol="0" anchor="ctr">
            <a:normAutofit/>
          </a:bodyPr>
          <a:lstStyle/>
          <a:p>
            <a:endParaRPr lang="en-US" dirty="0" smtClean="0"/>
          </a:p>
        </p:txBody>
      </p:sp>
      <p:sp>
        <p:nvSpPr>
          <p:cNvPr id="11" name="Content Placeholder 7"/>
          <p:cNvSpPr txBox="1">
            <a:spLocks/>
          </p:cNvSpPr>
          <p:nvPr/>
        </p:nvSpPr>
        <p:spPr>
          <a:xfrm>
            <a:off x="342900" y="4495800"/>
            <a:ext cx="4343400" cy="1905000"/>
          </a:xfrm>
          <a:prstGeom prst="rect">
            <a:avLst/>
          </a:prstGeom>
        </p:spPr>
        <p:txBody>
          <a:bodyPr vert="horz" lIns="91440" tIns="45720" rIns="91440" bIns="45720" rtlCol="0">
            <a:noAutofit/>
          </a:bodyPr>
          <a:lstStyle>
            <a:lvl1pPr marL="169863" indent="-169863" algn="l" defTabSz="914400" rtl="0" eaLnBrk="1" latinLnBrk="0" hangingPunct="1">
              <a:spcBef>
                <a:spcPct val="20000"/>
              </a:spcBef>
              <a:buClr>
                <a:schemeClr val="tx1">
                  <a:lumMod val="75000"/>
                  <a:lumOff val="25000"/>
                </a:schemeClr>
              </a:buClr>
              <a:buSzPct val="100000"/>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75000"/>
                  <a:lumOff val="2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084263" indent="-169863" algn="l" defTabSz="914400" rtl="0" eaLnBrk="1" latinLnBrk="0" hangingPunct="1">
              <a:spcBef>
                <a:spcPct val="20000"/>
              </a:spcBef>
              <a:buClr>
                <a:schemeClr val="tx1">
                  <a:lumMod val="75000"/>
                  <a:lumOff val="2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541463" indent="-169863"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998663" indent="-169863"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b="1" dirty="0" smtClean="0"/>
              <a:t>Regulatory History</a:t>
            </a:r>
          </a:p>
          <a:p>
            <a:r>
              <a:rPr lang="en-US" sz="1600" dirty="0" smtClean="0"/>
              <a:t>2009 redesign, sales credited to RESA to fund renewable acquisition</a:t>
            </a:r>
          </a:p>
          <a:p>
            <a:r>
              <a:rPr lang="en-US" sz="1600" dirty="0" smtClean="0"/>
              <a:t>2016 3 case settlement allowed for market based pricing reduction to $1.50/block</a:t>
            </a:r>
          </a:p>
          <a:p>
            <a:endParaRPr lang="en-US" sz="1600" dirty="0"/>
          </a:p>
        </p:txBody>
      </p:sp>
      <p:sp>
        <p:nvSpPr>
          <p:cNvPr id="10" name="Text Placeholder 3"/>
          <p:cNvSpPr>
            <a:spLocks noGrp="1"/>
          </p:cNvSpPr>
          <p:nvPr>
            <p:ph type="body" sz="quarter" idx="11"/>
          </p:nvPr>
        </p:nvSpPr>
        <p:spPr/>
        <p:txBody>
          <a:bodyPr/>
          <a:lstStyle/>
          <a:p>
            <a:r>
              <a:rPr lang="en-US" dirty="0"/>
              <a:t>Combined Stakeholder </a:t>
            </a:r>
            <a:r>
              <a:rPr lang="en-US" dirty="0" smtClean="0"/>
              <a:t>Group</a:t>
            </a:r>
            <a:endParaRPr lang="en-US" dirty="0"/>
          </a:p>
        </p:txBody>
      </p:sp>
    </p:spTree>
    <p:extLst>
      <p:ext uri="{BB962C8B-B14F-4D97-AF65-F5344CB8AC3E}">
        <p14:creationId xmlns:p14="http://schemas.microsoft.com/office/powerpoint/2010/main" val="905953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Windsource</a:t>
            </a:r>
            <a:r>
              <a:rPr lang="en-US" dirty="0" smtClean="0"/>
              <a:t> Trends</a:t>
            </a:r>
            <a:endParaRPr lang="en-US" dirty="0"/>
          </a:p>
        </p:txBody>
      </p:sp>
      <p:sp>
        <p:nvSpPr>
          <p:cNvPr id="4" name="Slide Number Placeholder 3"/>
          <p:cNvSpPr>
            <a:spLocks noGrp="1"/>
          </p:cNvSpPr>
          <p:nvPr>
            <p:ph type="sldNum" sz="quarter" idx="4"/>
          </p:nvPr>
        </p:nvSpPr>
        <p:spPr/>
        <p:txBody>
          <a:bodyPr/>
          <a:lstStyle/>
          <a:p>
            <a:fld id="{396272A9-6FE0-4626-AEC7-32312B635104}" type="slidenum">
              <a:rPr lang="en-US" smtClean="0"/>
              <a:pPr/>
              <a:t>23</a:t>
            </a:fld>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19200"/>
            <a:ext cx="4254500" cy="2557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947132"/>
            <a:ext cx="4279900" cy="2572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4876800" y="1676400"/>
            <a:ext cx="2971800" cy="533400"/>
          </a:xfrm>
          <a:prstGeom prst="rect">
            <a:avLst/>
          </a:prstGeom>
        </p:spPr>
        <p:txBody>
          <a:bodyPr vert="horz" wrap="square" lIns="91440" tIns="45720" rIns="91440" bIns="45720" rtlCol="0" anchor="ctr">
            <a:normAutofit/>
          </a:bodyPr>
          <a:lstStyle/>
          <a:p>
            <a:r>
              <a:rPr lang="en-US" dirty="0" smtClean="0"/>
              <a:t>Increasing customer counts</a:t>
            </a:r>
          </a:p>
        </p:txBody>
      </p:sp>
      <p:sp>
        <p:nvSpPr>
          <p:cNvPr id="11" name="TextBox 10"/>
          <p:cNvSpPr txBox="1"/>
          <p:nvPr/>
        </p:nvSpPr>
        <p:spPr>
          <a:xfrm>
            <a:off x="1371600" y="4966773"/>
            <a:ext cx="2971800" cy="533400"/>
          </a:xfrm>
          <a:prstGeom prst="rect">
            <a:avLst/>
          </a:prstGeom>
        </p:spPr>
        <p:txBody>
          <a:bodyPr vert="horz" wrap="square" lIns="91440" tIns="45720" rIns="91440" bIns="45720" rtlCol="0" anchor="ctr">
            <a:normAutofit/>
          </a:bodyPr>
          <a:lstStyle/>
          <a:p>
            <a:r>
              <a:rPr lang="en-US" dirty="0" smtClean="0"/>
              <a:t>Flat/decreasing sales</a:t>
            </a:r>
          </a:p>
        </p:txBody>
      </p:sp>
      <p:sp>
        <p:nvSpPr>
          <p:cNvPr id="9" name="Text Placeholder 3"/>
          <p:cNvSpPr>
            <a:spLocks noGrp="1"/>
          </p:cNvSpPr>
          <p:nvPr>
            <p:ph type="body" sz="quarter" idx="11"/>
          </p:nvPr>
        </p:nvSpPr>
        <p:spPr/>
        <p:txBody>
          <a:bodyPr/>
          <a:lstStyle/>
          <a:p>
            <a:r>
              <a:rPr lang="en-US" dirty="0"/>
              <a:t>Combined Stakeholder </a:t>
            </a:r>
            <a:r>
              <a:rPr lang="en-US" dirty="0" smtClean="0"/>
              <a:t>Group</a:t>
            </a:r>
            <a:endParaRPr lang="en-US" dirty="0"/>
          </a:p>
        </p:txBody>
      </p:sp>
    </p:spTree>
    <p:extLst>
      <p:ext uri="{BB962C8B-B14F-4D97-AF65-F5344CB8AC3E}">
        <p14:creationId xmlns:p14="http://schemas.microsoft.com/office/powerpoint/2010/main" val="13908388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Customers don’t care about location</a:t>
            </a:r>
            <a:endParaRPr lang="en-US" dirty="0"/>
          </a:p>
        </p:txBody>
      </p:sp>
      <p:sp>
        <p:nvSpPr>
          <p:cNvPr id="4" name="Slide Number Placeholder 3"/>
          <p:cNvSpPr>
            <a:spLocks noGrp="1"/>
          </p:cNvSpPr>
          <p:nvPr>
            <p:ph type="sldNum" sz="quarter" idx="4"/>
          </p:nvPr>
        </p:nvSpPr>
        <p:spPr/>
        <p:txBody>
          <a:bodyPr/>
          <a:lstStyle/>
          <a:p>
            <a:fld id="{396272A9-6FE0-4626-AEC7-32312B635104}" type="slidenum">
              <a:rPr lang="en-US" smtClean="0"/>
              <a:pPr/>
              <a:t>24</a:t>
            </a:fld>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1087" y="1600200"/>
            <a:ext cx="6210300"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371600" y="5715000"/>
            <a:ext cx="5943600" cy="381000"/>
          </a:xfrm>
          <a:prstGeom prst="rect">
            <a:avLst/>
          </a:prstGeom>
        </p:spPr>
        <p:txBody>
          <a:bodyPr vert="horz" wrap="square" lIns="91440" tIns="45720" rIns="91440" bIns="45720" rtlCol="0" anchor="ctr">
            <a:normAutofit/>
          </a:bodyPr>
          <a:lstStyle/>
          <a:p>
            <a:r>
              <a:rPr lang="en-US" dirty="0" smtClean="0"/>
              <a:t>Source: 2015 Colorado Panel Survey</a:t>
            </a:r>
          </a:p>
        </p:txBody>
      </p:sp>
      <p:sp>
        <p:nvSpPr>
          <p:cNvPr id="7" name="Text Placeholder 3"/>
          <p:cNvSpPr>
            <a:spLocks noGrp="1"/>
          </p:cNvSpPr>
          <p:nvPr>
            <p:ph type="body" sz="quarter" idx="11"/>
          </p:nvPr>
        </p:nvSpPr>
        <p:spPr/>
        <p:txBody>
          <a:bodyPr/>
          <a:lstStyle/>
          <a:p>
            <a:r>
              <a:rPr lang="en-US" dirty="0"/>
              <a:t>Combined Stakeholder </a:t>
            </a:r>
            <a:r>
              <a:rPr lang="en-US" dirty="0" smtClean="0"/>
              <a:t>Group</a:t>
            </a:r>
            <a:endParaRPr lang="en-US" dirty="0"/>
          </a:p>
        </p:txBody>
      </p:sp>
    </p:spTree>
    <p:extLst>
      <p:ext uri="{BB962C8B-B14F-4D97-AF65-F5344CB8AC3E}">
        <p14:creationId xmlns:p14="http://schemas.microsoft.com/office/powerpoint/2010/main" val="715009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Only ~20% of customers are willing to pay a premium</a:t>
            </a:r>
            <a:endParaRPr lang="en-US" dirty="0"/>
          </a:p>
        </p:txBody>
      </p:sp>
      <p:sp>
        <p:nvSpPr>
          <p:cNvPr id="4" name="Slide Number Placeholder 3"/>
          <p:cNvSpPr>
            <a:spLocks noGrp="1"/>
          </p:cNvSpPr>
          <p:nvPr>
            <p:ph type="sldNum" sz="quarter" idx="4"/>
          </p:nvPr>
        </p:nvSpPr>
        <p:spPr/>
        <p:txBody>
          <a:bodyPr/>
          <a:lstStyle/>
          <a:p>
            <a:fld id="{396272A9-6FE0-4626-AEC7-32312B635104}" type="slidenum">
              <a:rPr lang="en-US" smtClean="0"/>
              <a:pPr/>
              <a:t>25</a:t>
            </a:fld>
            <a:endParaRPr lang="en-US" dirty="0"/>
          </a:p>
        </p:txBody>
      </p:sp>
      <p:graphicFrame>
        <p:nvGraphicFramePr>
          <p:cNvPr id="8" name="Chart 7"/>
          <p:cNvGraphicFramePr>
            <a:graphicFrameLocks/>
          </p:cNvGraphicFramePr>
          <p:nvPr>
            <p:extLst>
              <p:ext uri="{D42A27DB-BD31-4B8C-83A1-F6EECF244321}">
                <p14:modId xmlns:p14="http://schemas.microsoft.com/office/powerpoint/2010/main" val="1688243378"/>
              </p:ext>
            </p:extLst>
          </p:nvPr>
        </p:nvGraphicFramePr>
        <p:xfrm>
          <a:off x="1676400" y="2362200"/>
          <a:ext cx="6096000" cy="32004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905000" y="5638800"/>
            <a:ext cx="5867400" cy="533400"/>
          </a:xfrm>
          <a:prstGeom prst="rect">
            <a:avLst/>
          </a:prstGeom>
        </p:spPr>
        <p:txBody>
          <a:bodyPr vert="horz" wrap="square" lIns="91440" tIns="45720" rIns="91440" bIns="45720" rtlCol="0" anchor="ctr">
            <a:noAutofit/>
          </a:bodyPr>
          <a:lstStyle/>
          <a:p>
            <a:r>
              <a:rPr lang="en-US" sz="1600" dirty="0" smtClean="0"/>
              <a:t>Source: 2015 Colorado Renewable Survey with 897 residents and 1,018 businesses</a:t>
            </a:r>
          </a:p>
        </p:txBody>
      </p:sp>
      <p:sp>
        <p:nvSpPr>
          <p:cNvPr id="9" name="TextBox 8"/>
          <p:cNvSpPr txBox="1"/>
          <p:nvPr/>
        </p:nvSpPr>
        <p:spPr>
          <a:xfrm>
            <a:off x="1676400" y="1752600"/>
            <a:ext cx="5943600" cy="838200"/>
          </a:xfrm>
          <a:prstGeom prst="rect">
            <a:avLst/>
          </a:prstGeom>
        </p:spPr>
        <p:txBody>
          <a:bodyPr vert="horz" wrap="square" lIns="91440" tIns="45720" rIns="91440" bIns="45720" rtlCol="0" anchor="ctr">
            <a:normAutofit/>
          </a:bodyPr>
          <a:lstStyle/>
          <a:p>
            <a:pPr algn="ctr"/>
            <a:r>
              <a:rPr lang="en-US" sz="2000" dirty="0"/>
              <a:t>Please indicate the maximum you'd be willing to pay for a renewable energy product</a:t>
            </a:r>
            <a:endParaRPr lang="en-US" sz="2000" dirty="0" smtClean="0"/>
          </a:p>
        </p:txBody>
      </p:sp>
      <p:sp>
        <p:nvSpPr>
          <p:cNvPr id="10" name="Text Placeholder 3"/>
          <p:cNvSpPr>
            <a:spLocks noGrp="1"/>
          </p:cNvSpPr>
          <p:nvPr>
            <p:ph type="body" sz="quarter" idx="11"/>
          </p:nvPr>
        </p:nvSpPr>
        <p:spPr/>
        <p:txBody>
          <a:bodyPr/>
          <a:lstStyle/>
          <a:p>
            <a:r>
              <a:rPr lang="en-US" dirty="0"/>
              <a:t>Combined Stakeholder </a:t>
            </a:r>
            <a:r>
              <a:rPr lang="en-US" dirty="0" smtClean="0"/>
              <a:t>Group</a:t>
            </a:r>
            <a:endParaRPr lang="en-US" dirty="0"/>
          </a:p>
        </p:txBody>
      </p:sp>
    </p:spTree>
    <p:extLst>
      <p:ext uri="{BB962C8B-B14F-4D97-AF65-F5344CB8AC3E}">
        <p14:creationId xmlns:p14="http://schemas.microsoft.com/office/powerpoint/2010/main" val="14807102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Transition Considerations</a:t>
            </a:r>
            <a:endParaRPr lang="en-US" dirty="0"/>
          </a:p>
        </p:txBody>
      </p:sp>
      <p:sp>
        <p:nvSpPr>
          <p:cNvPr id="4" name="Slide Number Placeholder 3"/>
          <p:cNvSpPr>
            <a:spLocks noGrp="1"/>
          </p:cNvSpPr>
          <p:nvPr>
            <p:ph type="sldNum" sz="quarter" idx="4"/>
          </p:nvPr>
        </p:nvSpPr>
        <p:spPr/>
        <p:txBody>
          <a:bodyPr/>
          <a:lstStyle/>
          <a:p>
            <a:fld id="{396272A9-6FE0-4626-AEC7-32312B635104}" type="slidenum">
              <a:rPr lang="en-US" smtClean="0"/>
              <a:pPr/>
              <a:t>26</a:t>
            </a:fld>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770841520"/>
              </p:ext>
            </p:extLst>
          </p:nvPr>
        </p:nvGraphicFramePr>
        <p:xfrm>
          <a:off x="304800" y="1219200"/>
          <a:ext cx="86868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Placeholder 3"/>
          <p:cNvSpPr>
            <a:spLocks noGrp="1"/>
          </p:cNvSpPr>
          <p:nvPr>
            <p:ph type="body" sz="quarter" idx="11"/>
          </p:nvPr>
        </p:nvSpPr>
        <p:spPr/>
        <p:txBody>
          <a:bodyPr/>
          <a:lstStyle/>
          <a:p>
            <a:r>
              <a:rPr lang="en-US" dirty="0"/>
              <a:t>Combined Stakeholder </a:t>
            </a:r>
            <a:r>
              <a:rPr lang="en-US" dirty="0" smtClean="0"/>
              <a:t>Group</a:t>
            </a:r>
            <a:endParaRPr lang="en-US" dirty="0"/>
          </a:p>
        </p:txBody>
      </p:sp>
    </p:spTree>
    <p:extLst>
      <p:ext uri="{BB962C8B-B14F-4D97-AF65-F5344CB8AC3E}">
        <p14:creationId xmlns:p14="http://schemas.microsoft.com/office/powerpoint/2010/main" val="20054264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dirty="0" smtClean="0">
                <a:solidFill>
                  <a:srgbClr val="FF0000"/>
                </a:solidFill>
              </a:rPr>
              <a:t>Refer to handout</a:t>
            </a:r>
          </a:p>
          <a:p>
            <a:r>
              <a:rPr lang="en-US" dirty="0" smtClean="0"/>
              <a:t>Based on previously shared survey questions</a:t>
            </a:r>
          </a:p>
          <a:p>
            <a:r>
              <a:rPr lang="en-US" dirty="0" smtClean="0"/>
              <a:t>Included in Renewable*Connect post enrollment survey</a:t>
            </a:r>
          </a:p>
          <a:p>
            <a:r>
              <a:rPr lang="en-US" dirty="0" smtClean="0"/>
              <a:t>Currently in field </a:t>
            </a:r>
            <a:endParaRPr lang="en-US" dirty="0"/>
          </a:p>
        </p:txBody>
      </p:sp>
      <p:sp>
        <p:nvSpPr>
          <p:cNvPr id="3" name="Title 2"/>
          <p:cNvSpPr>
            <a:spLocks noGrp="1"/>
          </p:cNvSpPr>
          <p:nvPr>
            <p:ph type="title"/>
          </p:nvPr>
        </p:nvSpPr>
        <p:spPr/>
        <p:txBody>
          <a:bodyPr/>
          <a:lstStyle/>
          <a:p>
            <a:r>
              <a:rPr lang="en-US" dirty="0" smtClean="0"/>
              <a:t>Early Coal Plant Retirement Survey Questions</a:t>
            </a:r>
            <a:endParaRPr lang="en-US" dirty="0"/>
          </a:p>
        </p:txBody>
      </p:sp>
      <p:sp>
        <p:nvSpPr>
          <p:cNvPr id="4" name="Slide Number Placeholder 3"/>
          <p:cNvSpPr>
            <a:spLocks noGrp="1"/>
          </p:cNvSpPr>
          <p:nvPr>
            <p:ph type="sldNum" sz="quarter" idx="4"/>
          </p:nvPr>
        </p:nvSpPr>
        <p:spPr/>
        <p:txBody>
          <a:bodyPr/>
          <a:lstStyle/>
          <a:p>
            <a:fld id="{396272A9-6FE0-4626-AEC7-32312B635104}" type="slidenum">
              <a:rPr lang="en-US" smtClean="0"/>
              <a:pPr/>
              <a:t>27</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5526" y="3876674"/>
            <a:ext cx="2747150" cy="2047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3"/>
          <p:cNvSpPr>
            <a:spLocks noGrp="1"/>
          </p:cNvSpPr>
          <p:nvPr>
            <p:ph type="body" sz="quarter" idx="11"/>
          </p:nvPr>
        </p:nvSpPr>
        <p:spPr/>
        <p:txBody>
          <a:bodyPr/>
          <a:lstStyle/>
          <a:p>
            <a:r>
              <a:rPr lang="en-US" dirty="0"/>
              <a:t>Combined Stakeholder </a:t>
            </a:r>
            <a:r>
              <a:rPr lang="en-US" dirty="0" smtClean="0"/>
              <a:t>Group</a:t>
            </a:r>
            <a:endParaRPr lang="en-US" dirty="0"/>
          </a:p>
        </p:txBody>
      </p:sp>
    </p:spTree>
    <p:extLst>
      <p:ext uri="{BB962C8B-B14F-4D97-AF65-F5344CB8AC3E}">
        <p14:creationId xmlns:p14="http://schemas.microsoft.com/office/powerpoint/2010/main" val="30816095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Hosting Capacity </a:t>
            </a:r>
            <a:r>
              <a:rPr lang="en-US" sz="2800" b="1" dirty="0" smtClean="0"/>
              <a:t>Map</a:t>
            </a:r>
            <a:endParaRPr lang="en-US" sz="2800" b="1" dirty="0"/>
          </a:p>
        </p:txBody>
      </p:sp>
      <p:sp>
        <p:nvSpPr>
          <p:cNvPr id="6" name="Text Placeholder 3"/>
          <p:cNvSpPr>
            <a:spLocks noGrp="1"/>
          </p:cNvSpPr>
          <p:nvPr>
            <p:ph type="body" sz="quarter" idx="11"/>
          </p:nvPr>
        </p:nvSpPr>
        <p:spPr/>
        <p:txBody>
          <a:bodyPr/>
          <a:lstStyle/>
          <a:p>
            <a:r>
              <a:rPr lang="en-US" dirty="0"/>
              <a:t>Combined Stakeholder Group</a:t>
            </a:r>
          </a:p>
        </p:txBody>
      </p:sp>
      <p:sp>
        <p:nvSpPr>
          <p:cNvPr id="5"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28</a:t>
            </a:fld>
            <a:endParaRPr lang="en-US" dirty="0">
              <a:solidFill>
                <a:schemeClr val="bg1"/>
              </a:solidFill>
            </a:endParaRPr>
          </a:p>
        </p:txBody>
      </p:sp>
      <p:sp>
        <p:nvSpPr>
          <p:cNvPr id="10" name="TextBox 7"/>
          <p:cNvSpPr txBox="1"/>
          <p:nvPr/>
        </p:nvSpPr>
        <p:spPr>
          <a:xfrm>
            <a:off x="1075837" y="5410200"/>
            <a:ext cx="3733800" cy="914400"/>
          </a:xfrm>
          <a:prstGeom prst="rect">
            <a:avLst/>
          </a:prstGeom>
        </p:spPr>
        <p:txBody>
          <a:bodyPr vert="horz" wrap="none" lIns="91440" tIns="45720" rIns="91440" bIns="45720" rtlCol="0" anchor="ctr">
            <a:normAutofit/>
          </a:bodyPr>
          <a:lstStyle/>
          <a:p>
            <a:r>
              <a:rPr lang="en-US" dirty="0" smtClean="0">
                <a:hlinkClick r:id="rId3"/>
              </a:rPr>
              <a:t>Hosting Capacity Map</a:t>
            </a:r>
            <a:endParaRPr lang="en-US" dirty="0" smtClean="0"/>
          </a:p>
          <a:p>
            <a:r>
              <a:rPr lang="en-US" dirty="0" smtClean="0">
                <a:hlinkClick r:id="rId4"/>
              </a:rPr>
              <a:t>How To </a:t>
            </a:r>
            <a:r>
              <a:rPr lang="en-US" dirty="0" smtClean="0">
                <a:hlinkClick r:id="rId4"/>
              </a:rPr>
              <a:t>Interconnect Page</a:t>
            </a:r>
            <a:endParaRPr lang="en-US" dirty="0" smtClean="0"/>
          </a:p>
        </p:txBody>
      </p:sp>
      <p:pic>
        <p:nvPicPr>
          <p:cNvPr id="3" name="Picture 2"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436" y="1142999"/>
            <a:ext cx="7531964" cy="4358383"/>
          </a:xfrm>
          <a:prstGeom prst="rect">
            <a:avLst/>
          </a:prstGeom>
        </p:spPr>
      </p:pic>
    </p:spTree>
    <p:extLst>
      <p:ext uri="{BB962C8B-B14F-4D97-AF65-F5344CB8AC3E}">
        <p14:creationId xmlns:p14="http://schemas.microsoft.com/office/powerpoint/2010/main" val="21218130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04800" y="1447800"/>
            <a:ext cx="8534400" cy="4343400"/>
          </a:xfrm>
        </p:spPr>
        <p:txBody>
          <a:bodyPr/>
          <a:lstStyle/>
          <a:p>
            <a:r>
              <a:rPr lang="en-US" b="1"/>
              <a:t>SB18-009 (Sen. Fenberg Battery Bill)</a:t>
            </a:r>
            <a:r>
              <a:rPr lang="en-US"/>
              <a:t>: </a:t>
            </a:r>
            <a:endParaRPr lang="en-US" dirty="0"/>
          </a:p>
          <a:p>
            <a:pPr lvl="1"/>
            <a:r>
              <a:rPr lang="en-US" sz="2000" dirty="0"/>
              <a:t>Requires Rulemaking – Miscellaneous Proceeding (a.k.a. M-Docket)?</a:t>
            </a:r>
          </a:p>
          <a:p>
            <a:pPr lvl="1"/>
            <a:r>
              <a:rPr lang="en-US" sz="2000" dirty="0"/>
              <a:t>Principles:</a:t>
            </a:r>
          </a:p>
          <a:p>
            <a:pPr marL="0" indent="0">
              <a:buNone/>
            </a:pPr>
            <a:r>
              <a:rPr lang="en-US" sz="1200" dirty="0"/>
              <a:t>	(d) UTILITIES </a:t>
            </a:r>
            <a:r>
              <a:rPr lang="en-US" sz="1200" u="sng" dirty="0"/>
              <a:t>SHALL NOT REQUIRE THE INSTALLATION OF CUSTOMER-SITED METERS IN ADDITION </a:t>
            </a:r>
            <a:r>
              <a:rPr lang="en-US" sz="1200" dirty="0"/>
              <a:t>	</a:t>
            </a:r>
            <a:r>
              <a:rPr lang="en-US" sz="1200" u="sng" dirty="0"/>
              <a:t>TO A SINGLE NET ENERGY METER FOR THE PURPOSES OF MONITORING ENERGY STORAGE </a:t>
            </a:r>
            <a:r>
              <a:rPr lang="en-US" sz="1200" dirty="0"/>
              <a:t>	</a:t>
            </a:r>
            <a:r>
              <a:rPr lang="en-US" sz="1200" u="sng" dirty="0"/>
              <a:t>SYSTEMS</a:t>
            </a:r>
            <a:r>
              <a:rPr lang="en-US" sz="1200" dirty="0"/>
              <a:t>; EXCEPT THAT THE COMMISSION MAY AUTHORIZE THE REQUIREMENT OF METERING 	FOR CERTAIN LARGE ENERGY STORAGE SYSTEMS, AS DETERMINED BY THE COMMISSION.</a:t>
            </a:r>
          </a:p>
          <a:p>
            <a:endParaRPr lang="en-US" b="1" dirty="0"/>
          </a:p>
          <a:p>
            <a:r>
              <a:rPr lang="en-US" b="1"/>
              <a:t>HB18-1270 (Rep. Hansen Energy Storage Bill): </a:t>
            </a:r>
            <a:endParaRPr lang="en-US" b="1" dirty="0"/>
          </a:p>
          <a:p>
            <a:pPr lvl="1"/>
            <a:r>
              <a:rPr lang="en-US" sz="2000" dirty="0"/>
              <a:t>Requires Rulemaking – M-Docket?</a:t>
            </a:r>
          </a:p>
          <a:p>
            <a:pPr marL="457200" lvl="1" indent="0">
              <a:buNone/>
            </a:pPr>
            <a:r>
              <a:rPr lang="en-US" sz="1200" dirty="0"/>
              <a:t>	ON OR BEFORE FEBRUARY 1, 2019, THE COMMISSION SHALL ESTABLISH, BY RULE, AS PART OF 	THE PLANNING PROCESS, MECHANISMS FOR THE PROCUREMENT OF ENERGY STORAGE 	SYSTEMS BY AN ELECTRIC UTILITY; EXCEPT THAT THESE MECHANISMS MUST NOT AFFECT ANY 	ONGOING RESOURCE ACQUISITIONS OR COMPETITIVE BIDDING PROCESSES THAT EXISTED ON 	FEBRUARY 1, 2018.</a:t>
            </a:r>
          </a:p>
        </p:txBody>
      </p:sp>
      <p:sp>
        <p:nvSpPr>
          <p:cNvPr id="2" name="Title 1"/>
          <p:cNvSpPr>
            <a:spLocks noGrp="1"/>
          </p:cNvSpPr>
          <p:nvPr>
            <p:ph type="title"/>
          </p:nvPr>
        </p:nvSpPr>
        <p:spPr/>
        <p:txBody>
          <a:bodyPr/>
          <a:lstStyle/>
          <a:p>
            <a:r>
              <a:rPr lang="en-US" sz="2800" b="1" dirty="0"/>
              <a:t>2018 Legislative Session</a:t>
            </a:r>
          </a:p>
        </p:txBody>
      </p:sp>
      <p:sp>
        <p:nvSpPr>
          <p:cNvPr id="6" name="Text Placeholder 3"/>
          <p:cNvSpPr>
            <a:spLocks noGrp="1"/>
          </p:cNvSpPr>
          <p:nvPr>
            <p:ph type="body" sz="quarter" idx="11"/>
          </p:nvPr>
        </p:nvSpPr>
        <p:spPr/>
        <p:txBody>
          <a:bodyPr/>
          <a:lstStyle/>
          <a:p>
            <a:r>
              <a:rPr lang="en-US" dirty="0"/>
              <a:t>Combined Stakeholder Group</a:t>
            </a:r>
          </a:p>
        </p:txBody>
      </p:sp>
      <p:sp>
        <p:nvSpPr>
          <p:cNvPr id="5"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29</a:t>
            </a:fld>
            <a:endParaRPr lang="en-US" dirty="0">
              <a:solidFill>
                <a:schemeClr val="bg1"/>
              </a:solidFill>
            </a:endParaRPr>
          </a:p>
        </p:txBody>
      </p:sp>
    </p:spTree>
    <p:extLst>
      <p:ext uri="{BB962C8B-B14F-4D97-AF65-F5344CB8AC3E}">
        <p14:creationId xmlns:p14="http://schemas.microsoft.com/office/powerpoint/2010/main" val="10002592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a:t>HB18-1271 (Eco-Devo Bill): </a:t>
            </a:r>
            <a:endParaRPr lang="en-US" b="1" dirty="0"/>
          </a:p>
          <a:p>
            <a:pPr marL="563563" lvl="2">
              <a:buSzPct val="100000"/>
            </a:pPr>
            <a:r>
              <a:rPr lang="en-US" dirty="0"/>
              <a:t>Requires Commission Approval – Application.</a:t>
            </a:r>
          </a:p>
          <a:p>
            <a:pPr lvl="1"/>
            <a:r>
              <a:rPr lang="en-US" sz="1400" dirty="0"/>
              <a:t>AN INVESTOR-OWNED ELECTRIC UTILITY SUBJECT TO RATE REGULATION BY THE COMMISSION MAY OFFER ECONOMIC DEVELOPMENT RATES TO A QUALIFYING COMMERCIAL OR INDUSTRIAL CUSTOMER.</a:t>
            </a:r>
          </a:p>
          <a:p>
            <a:pPr lvl="2"/>
            <a:r>
              <a:rPr lang="en-US" sz="1400" dirty="0"/>
              <a:t>FOR UP TO TEN YEARS.</a:t>
            </a:r>
          </a:p>
          <a:p>
            <a:pPr lvl="1"/>
            <a:r>
              <a:rPr lang="en-US" sz="1400" dirty="0"/>
              <a:t>INVESTOR-OWNED UTILITY MAY SEEK COMMISSION APPROVAL TO EXPAND ANY VOLUNTARY RENEWABLE ENERGY PROGRAM OR SERVICE OFFERING…</a:t>
            </a:r>
          </a:p>
          <a:p>
            <a:endParaRPr lang="en-US" dirty="0"/>
          </a:p>
        </p:txBody>
      </p:sp>
      <p:sp>
        <p:nvSpPr>
          <p:cNvPr id="3" name="Title 2"/>
          <p:cNvSpPr>
            <a:spLocks noGrp="1"/>
          </p:cNvSpPr>
          <p:nvPr>
            <p:ph type="title"/>
          </p:nvPr>
        </p:nvSpPr>
        <p:spPr/>
        <p:txBody>
          <a:bodyPr/>
          <a:lstStyle/>
          <a:p>
            <a:r>
              <a:rPr lang="en-US" sz="2800" b="1" dirty="0"/>
              <a:t>2018 Legislative </a:t>
            </a:r>
            <a:r>
              <a:rPr lang="en-US" sz="2800" b="1" dirty="0" smtClean="0"/>
              <a:t>Session (</a:t>
            </a:r>
            <a:r>
              <a:rPr lang="en-US" sz="2800" b="1" dirty="0" err="1"/>
              <a:t>C</a:t>
            </a:r>
            <a:r>
              <a:rPr lang="en-US" sz="2800" b="1" dirty="0" err="1" smtClean="0"/>
              <a:t>ont</a:t>
            </a:r>
            <a:r>
              <a:rPr lang="en-US" sz="2800" b="1" dirty="0" smtClean="0"/>
              <a:t>…)</a:t>
            </a:r>
            <a:endParaRPr lang="en-US" sz="2800"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30</a:t>
            </a:fld>
            <a:endParaRPr lang="en-US" dirty="0"/>
          </a:p>
        </p:txBody>
      </p:sp>
      <p:sp>
        <p:nvSpPr>
          <p:cNvPr id="6" name="Text Placeholder 3"/>
          <p:cNvSpPr>
            <a:spLocks noGrp="1"/>
          </p:cNvSpPr>
          <p:nvPr>
            <p:ph type="body" sz="quarter" idx="11"/>
          </p:nvPr>
        </p:nvSpPr>
        <p:spPr/>
        <p:txBody>
          <a:bodyPr/>
          <a:lstStyle/>
          <a:p>
            <a:r>
              <a:rPr lang="en-US" dirty="0"/>
              <a:t>Combined Stakeholder Group</a:t>
            </a:r>
          </a:p>
        </p:txBody>
      </p:sp>
    </p:spTree>
    <p:extLst>
      <p:ext uri="{BB962C8B-B14F-4D97-AF65-F5344CB8AC3E}">
        <p14:creationId xmlns:p14="http://schemas.microsoft.com/office/powerpoint/2010/main" val="12250492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493421"/>
            <a:ext cx="8839200" cy="878179"/>
          </a:xfrm>
        </p:spPr>
        <p:txBody>
          <a:bodyPr/>
          <a:lstStyle/>
          <a:p>
            <a:r>
              <a:rPr lang="en-US" sz="2800" b="1" dirty="0" smtClean="0"/>
              <a:t>120-Day Report:</a:t>
            </a:r>
            <a:br>
              <a:rPr lang="en-US" sz="2800" b="1" dirty="0" smtClean="0"/>
            </a:br>
            <a:r>
              <a:rPr lang="en-US" sz="2800" b="1" dirty="0" smtClean="0"/>
              <a:t>Preferred Colorado Energy Plan Portfolio</a:t>
            </a:r>
            <a:endParaRPr lang="en-US" sz="2800" b="1" dirty="0"/>
          </a:p>
        </p:txBody>
      </p:sp>
      <p:sp>
        <p:nvSpPr>
          <p:cNvPr id="4" name="Text Placeholder 3"/>
          <p:cNvSpPr>
            <a:spLocks noGrp="1"/>
          </p:cNvSpPr>
          <p:nvPr>
            <p:ph type="body" sz="quarter" idx="11"/>
          </p:nvPr>
        </p:nvSpPr>
        <p:spPr/>
        <p:txBody>
          <a:bodyPr/>
          <a:lstStyle/>
          <a:p>
            <a:r>
              <a:rPr lang="en-US" dirty="0"/>
              <a:t>Combined Stakeholder </a:t>
            </a:r>
            <a:r>
              <a:rPr lang="en-US" dirty="0" smtClean="0"/>
              <a:t>Group</a:t>
            </a:r>
            <a:endParaRPr lang="en-US"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31</a:t>
            </a:fld>
            <a:endParaRPr lang="en-US" dirty="0"/>
          </a:p>
        </p:txBody>
      </p:sp>
      <p:graphicFrame>
        <p:nvGraphicFramePr>
          <p:cNvPr id="8" name="Diagram 7"/>
          <p:cNvGraphicFramePr/>
          <p:nvPr>
            <p:extLst>
              <p:ext uri="{D42A27DB-BD31-4B8C-83A1-F6EECF244321}">
                <p14:modId xmlns:p14="http://schemas.microsoft.com/office/powerpoint/2010/main" val="3906822999"/>
              </p:ext>
            </p:extLst>
          </p:nvPr>
        </p:nvGraphicFramePr>
        <p:xfrm>
          <a:off x="38100" y="1600200"/>
          <a:ext cx="9067800" cy="160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Picture 11"/>
          <p:cNvPicPr/>
          <p:nvPr/>
        </p:nvPicPr>
        <p:blipFill>
          <a:blip r:embed="rId7">
            <a:extLst>
              <a:ext uri="{28A0092B-C50C-407E-A947-70E740481C1C}">
                <a14:useLocalDpi xmlns:a14="http://schemas.microsoft.com/office/drawing/2010/main" val="0"/>
              </a:ext>
            </a:extLst>
          </a:blip>
          <a:srcRect/>
          <a:stretch>
            <a:fillRect/>
          </a:stretch>
        </p:blipFill>
        <p:spPr bwMode="auto">
          <a:xfrm>
            <a:off x="2019300" y="2967037"/>
            <a:ext cx="5105400" cy="3738563"/>
          </a:xfrm>
          <a:prstGeom prst="rect">
            <a:avLst/>
          </a:prstGeom>
          <a:noFill/>
          <a:ln>
            <a:noFill/>
          </a:ln>
        </p:spPr>
      </p:pic>
    </p:spTree>
    <p:extLst>
      <p:ext uri="{BB962C8B-B14F-4D97-AF65-F5344CB8AC3E}">
        <p14:creationId xmlns:p14="http://schemas.microsoft.com/office/powerpoint/2010/main" val="6615926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534400" cy="4724400"/>
          </a:xfrm>
        </p:spPr>
        <p:txBody>
          <a:bodyPr/>
          <a:lstStyle/>
          <a:p>
            <a:r>
              <a:rPr lang="en-US" dirty="0" smtClean="0"/>
              <a:t>Overlapping topics – What venue?</a:t>
            </a:r>
          </a:p>
          <a:p>
            <a:pPr lvl="1"/>
            <a:r>
              <a:rPr lang="en-US" sz="2000" dirty="0" smtClean="0"/>
              <a:t>Examples:</a:t>
            </a:r>
          </a:p>
          <a:p>
            <a:pPr lvl="2"/>
            <a:r>
              <a:rPr lang="en-US" sz="2000" dirty="0" smtClean="0"/>
              <a:t>Grid Stakeholder Group – Interconnection Rules Evaluation</a:t>
            </a:r>
          </a:p>
          <a:p>
            <a:pPr lvl="2"/>
            <a:r>
              <a:rPr lang="en-US" sz="2000" dirty="0" smtClean="0"/>
              <a:t>Future Programs – Voluntary contributions toward early retirement of existing fossil fuel generation</a:t>
            </a:r>
          </a:p>
          <a:p>
            <a:pPr lvl="2"/>
            <a:r>
              <a:rPr lang="en-US" sz="2000" dirty="0" smtClean="0"/>
              <a:t>Existing Programs – Low Income Participation</a:t>
            </a:r>
          </a:p>
          <a:p>
            <a:pPr marL="914400" lvl="2" indent="0">
              <a:buNone/>
            </a:pPr>
            <a:endParaRPr lang="en-US" sz="2000" dirty="0" smtClean="0"/>
          </a:p>
          <a:p>
            <a:r>
              <a:rPr lang="en-US" dirty="0" smtClean="0"/>
              <a:t>Are there topics to remove from discussion?</a:t>
            </a:r>
          </a:p>
          <a:p>
            <a:pPr lvl="1"/>
            <a:r>
              <a:rPr lang="en-US" sz="2000" dirty="0" smtClean="0"/>
              <a:t>Legislative changes necessary to enable further cost effective achievement of the goals of § 40-2-124, C.R.S.</a:t>
            </a:r>
          </a:p>
          <a:p>
            <a:pPr lvl="1"/>
            <a:r>
              <a:rPr lang="en-US" sz="2000" dirty="0" smtClean="0"/>
              <a:t>Others?</a:t>
            </a:r>
            <a:endParaRPr lang="en-US" sz="2000" dirty="0"/>
          </a:p>
        </p:txBody>
      </p:sp>
      <p:sp>
        <p:nvSpPr>
          <p:cNvPr id="3" name="Title 2"/>
          <p:cNvSpPr>
            <a:spLocks noGrp="1"/>
          </p:cNvSpPr>
          <p:nvPr>
            <p:ph type="title"/>
          </p:nvPr>
        </p:nvSpPr>
        <p:spPr/>
        <p:txBody>
          <a:bodyPr/>
          <a:lstStyle/>
          <a:p>
            <a:r>
              <a:rPr lang="en-US" sz="2800" b="1" dirty="0"/>
              <a:t>Stakeholder Groups vs Workshops </a:t>
            </a:r>
            <a:endParaRPr lang="en-US" sz="2800"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32</a:t>
            </a:fld>
            <a:endParaRPr lang="en-US" dirty="0"/>
          </a:p>
        </p:txBody>
      </p:sp>
      <p:sp>
        <p:nvSpPr>
          <p:cNvPr id="6" name="Text Placeholder 3"/>
          <p:cNvSpPr>
            <a:spLocks noGrp="1"/>
          </p:cNvSpPr>
          <p:nvPr>
            <p:ph type="body" sz="quarter" idx="11"/>
          </p:nvPr>
        </p:nvSpPr>
        <p:spPr/>
        <p:txBody>
          <a:bodyPr/>
          <a:lstStyle/>
          <a:p>
            <a:r>
              <a:rPr lang="en-US" dirty="0"/>
              <a:t>Combined Stakeholder Group</a:t>
            </a:r>
          </a:p>
        </p:txBody>
      </p:sp>
    </p:spTree>
    <p:extLst>
      <p:ext uri="{BB962C8B-B14F-4D97-AF65-F5344CB8AC3E}">
        <p14:creationId xmlns:p14="http://schemas.microsoft.com/office/powerpoint/2010/main" val="33645707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534400" cy="5105400"/>
          </a:xfrm>
        </p:spPr>
        <p:txBody>
          <a:bodyPr/>
          <a:lstStyle/>
          <a:p>
            <a:pPr marL="0" indent="0">
              <a:buNone/>
            </a:pPr>
            <a:endParaRPr lang="en-US" dirty="0"/>
          </a:p>
          <a:p>
            <a:r>
              <a:rPr lang="en-US" dirty="0"/>
              <a:t>2017</a:t>
            </a:r>
            <a:r>
              <a:rPr lang="en-US"/>
              <a:t> RES Report filed June 1:</a:t>
            </a:r>
            <a:endParaRPr lang="en-US" dirty="0"/>
          </a:p>
          <a:p>
            <a:pPr lvl="1"/>
            <a:r>
              <a:rPr lang="en-US"/>
              <a:t>xcelenergy.com / Home / Company / Rates &amp; Regulations / Filings / Renewable Energy Plans &amp; Reports</a:t>
            </a:r>
            <a:endParaRPr lang="en-US" dirty="0"/>
          </a:p>
          <a:p>
            <a:pPr lvl="1"/>
            <a:r>
              <a:rPr lang="en-US"/>
              <a:t>New Attachments:</a:t>
            </a:r>
            <a:endParaRPr lang="en-US" dirty="0"/>
          </a:p>
          <a:p>
            <a:pPr lvl="2"/>
            <a:r>
              <a:rPr lang="en-US"/>
              <a:t>Attachment J – CEO Report – Solar for Low Income and the Weatherization Assistance Program</a:t>
            </a:r>
            <a:endParaRPr lang="en-US" dirty="0"/>
          </a:p>
          <a:p>
            <a:pPr lvl="2"/>
            <a:r>
              <a:rPr lang="en-US"/>
              <a:t>Attachment K – Stakeholder Group Progress</a:t>
            </a:r>
            <a:endParaRPr lang="en-US" dirty="0"/>
          </a:p>
          <a:p>
            <a:pPr lvl="2"/>
            <a:endParaRPr lang="en-US" dirty="0"/>
          </a:p>
        </p:txBody>
      </p:sp>
      <p:sp>
        <p:nvSpPr>
          <p:cNvPr id="3" name="Title 2"/>
          <p:cNvSpPr>
            <a:spLocks noGrp="1"/>
          </p:cNvSpPr>
          <p:nvPr>
            <p:ph type="title"/>
          </p:nvPr>
        </p:nvSpPr>
        <p:spPr>
          <a:xfrm>
            <a:off x="304800" y="493421"/>
            <a:ext cx="7239000" cy="878179"/>
          </a:xfrm>
        </p:spPr>
        <p:txBody>
          <a:bodyPr/>
          <a:lstStyle/>
          <a:p>
            <a:r>
              <a:rPr lang="en-US" sz="2800" b="1" dirty="0"/>
              <a:t>RES Report/Settlement Progress Update </a:t>
            </a:r>
            <a:endParaRPr lang="en-US" sz="2800"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33</a:t>
            </a:fld>
            <a:endParaRPr lang="en-US" dirty="0"/>
          </a:p>
        </p:txBody>
      </p:sp>
      <p:sp>
        <p:nvSpPr>
          <p:cNvPr id="8" name="Text Placeholder 3"/>
          <p:cNvSpPr>
            <a:spLocks noGrp="1"/>
          </p:cNvSpPr>
          <p:nvPr>
            <p:ph type="body" sz="quarter" idx="11"/>
          </p:nvPr>
        </p:nvSpPr>
        <p:spPr/>
        <p:txBody>
          <a:bodyPr/>
          <a:lstStyle/>
          <a:p>
            <a:r>
              <a:rPr lang="en-US" dirty="0"/>
              <a:t>Combined Stakeholder Group</a:t>
            </a:r>
          </a:p>
        </p:txBody>
      </p:sp>
      <p:graphicFrame>
        <p:nvGraphicFramePr>
          <p:cNvPr id="10" name="Table 9"/>
          <p:cNvGraphicFramePr>
            <a:graphicFrameLocks noGrp="1"/>
          </p:cNvGraphicFramePr>
          <p:nvPr>
            <p:extLst>
              <p:ext uri="{D42A27DB-BD31-4B8C-83A1-F6EECF244321}">
                <p14:modId xmlns:p14="http://schemas.microsoft.com/office/powerpoint/2010/main" val="3488942106"/>
              </p:ext>
            </p:extLst>
          </p:nvPr>
        </p:nvGraphicFramePr>
        <p:xfrm>
          <a:off x="1447800" y="3886200"/>
          <a:ext cx="5852160" cy="1554480"/>
        </p:xfrm>
        <a:graphic>
          <a:graphicData uri="http://schemas.openxmlformats.org/drawingml/2006/table">
            <a:tbl>
              <a:tblPr firstRow="1" firstCol="1" bandRow="1"/>
              <a:tblGrid>
                <a:gridCol w="1466850"/>
                <a:gridCol w="943610"/>
                <a:gridCol w="914400"/>
                <a:gridCol w="869315"/>
                <a:gridCol w="857250"/>
                <a:gridCol w="800735"/>
              </a:tblGrid>
              <a:tr h="0">
                <a:tc>
                  <a:txBody>
                    <a:bodyPr/>
                    <a:lstStyle/>
                    <a:p>
                      <a:pPr marL="0" marR="0" algn="just">
                        <a:spcBef>
                          <a:spcPts val="0"/>
                        </a:spcBef>
                        <a:spcAft>
                          <a:spcPts val="0"/>
                        </a:spcAft>
                      </a:pPr>
                      <a:r>
                        <a:rPr lang="en-US" sz="1200" b="1" dirty="0" smtClean="0">
                          <a:effectLst/>
                          <a:latin typeface="Arial"/>
                          <a:ea typeface="Times New Roman"/>
                        </a:rPr>
                        <a:t>Stakeholder </a:t>
                      </a:r>
                      <a:r>
                        <a:rPr lang="en-US" sz="1200" b="1" dirty="0">
                          <a:effectLst/>
                          <a:latin typeface="Arial"/>
                          <a:ea typeface="Times New Roman"/>
                        </a:rPr>
                        <a:t>Group:</a:t>
                      </a:r>
                      <a:endParaRPr lang="en-US"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a:effectLst/>
                          <a:latin typeface="Arial"/>
                          <a:ea typeface="Times New Roman"/>
                        </a:rPr>
                        <a:t>Q4 2016</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a:effectLst/>
                          <a:latin typeface="Arial"/>
                          <a:ea typeface="Times New Roman"/>
                        </a:rPr>
                        <a:t>Q1 2017</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a:effectLst/>
                          <a:latin typeface="Arial"/>
                          <a:ea typeface="Times New Roman"/>
                        </a:rPr>
                        <a:t>Q2 2017</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a:effectLst/>
                          <a:latin typeface="Arial"/>
                          <a:ea typeface="Times New Roman"/>
                        </a:rPr>
                        <a:t>Q3  2017</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a:effectLst/>
                          <a:latin typeface="Arial"/>
                          <a:ea typeface="Times New Roman"/>
                        </a:rPr>
                        <a:t>Q4 2017</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n-US" sz="1200" b="1">
                          <a:effectLst/>
                          <a:latin typeface="Arial"/>
                          <a:ea typeface="Times New Roman"/>
                        </a:rPr>
                        <a:t>Grid</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11/03, 11/10,</a:t>
                      </a:r>
                      <a:endParaRPr lang="en-US" sz="1200">
                        <a:effectLst/>
                        <a:latin typeface="Times New Roman"/>
                        <a:ea typeface="Times New Roman"/>
                      </a:endParaRPr>
                    </a:p>
                    <a:p>
                      <a:pPr marL="0" marR="0" algn="ctr">
                        <a:spcBef>
                          <a:spcPts val="0"/>
                        </a:spcBef>
                        <a:spcAft>
                          <a:spcPts val="0"/>
                        </a:spcAft>
                      </a:pPr>
                      <a:r>
                        <a:rPr lang="en-US" sz="1000">
                          <a:effectLst/>
                          <a:latin typeface="Arial"/>
                          <a:ea typeface="Times New Roman"/>
                        </a:rPr>
                        <a:t>12/02, 12/21</a:t>
                      </a:r>
                      <a:endParaRPr lang="en-US" sz="1200">
                        <a:effectLst/>
                        <a:latin typeface="Times New Roman"/>
                        <a:ea typeface="Times New Roman"/>
                      </a:endParaRPr>
                    </a:p>
                    <a:p>
                      <a:pPr marL="0" marR="0" algn="ctr">
                        <a:spcBef>
                          <a:spcPts val="0"/>
                        </a:spcBef>
                        <a:spcAft>
                          <a:spcPts val="0"/>
                        </a:spcAft>
                      </a:pPr>
                      <a:r>
                        <a:rPr lang="en-US" sz="1000">
                          <a:effectLst/>
                          <a:latin typeface="Arial"/>
                          <a:ea typeface="Times New Roman"/>
                        </a:rPr>
                        <a:t> </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1/18, 3/17</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6/27</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 </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 </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n-US" sz="1200" b="1">
                          <a:effectLst/>
                          <a:latin typeface="Arial"/>
                          <a:ea typeface="Times New Roman"/>
                        </a:rPr>
                        <a:t>Future Programs</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 </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3/3</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5/31, 9/8</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 </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 </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n-US" sz="1200" b="1">
                          <a:effectLst/>
                          <a:latin typeface="Arial"/>
                          <a:ea typeface="Times New Roman"/>
                        </a:rPr>
                        <a:t>Existing Programs</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 </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2/3</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4/7, 6/27</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 </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 </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n-US" sz="1200" b="1">
                          <a:effectLst/>
                          <a:latin typeface="Arial"/>
                          <a:ea typeface="Times New Roman"/>
                        </a:rPr>
                        <a:t>Combined</a:t>
                      </a:r>
                      <a:r>
                        <a:rPr lang="en-US" sz="100">
                          <a:effectLst/>
                          <a:latin typeface="ZWAdobeF"/>
                          <a:ea typeface="Times New Roman"/>
                        </a:rPr>
                        <a:t>P5F</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 </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 </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 </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Arial"/>
                          <a:ea typeface="Times New Roman"/>
                        </a:rPr>
                        <a:t>09/22</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Arial"/>
                          <a:ea typeface="Times New Roman"/>
                        </a:rPr>
                        <a:t>12/15</a:t>
                      </a:r>
                      <a:endParaRPr lang="en-US"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 name="Rectangle 4"/>
          <p:cNvSpPr>
            <a:spLocks noChangeArrowheads="1"/>
          </p:cNvSpPr>
          <p:nvPr/>
        </p:nvSpPr>
        <p:spPr bwMode="auto">
          <a:xfrm>
            <a:off x="1646238" y="29241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7443508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b="1" dirty="0" smtClean="0"/>
          </a:p>
          <a:p>
            <a:r>
              <a:rPr lang="en-US" b="1" dirty="0" smtClean="0"/>
              <a:t>Review </a:t>
            </a:r>
            <a:r>
              <a:rPr lang="en-US" b="1" dirty="0"/>
              <a:t>Action </a:t>
            </a:r>
            <a:r>
              <a:rPr lang="en-US" b="1" dirty="0" smtClean="0"/>
              <a:t>Items</a:t>
            </a:r>
          </a:p>
          <a:p>
            <a:endParaRPr lang="en-US" b="1" dirty="0" smtClean="0"/>
          </a:p>
          <a:p>
            <a:endParaRPr lang="en-US" b="1" dirty="0" smtClean="0"/>
          </a:p>
          <a:p>
            <a:r>
              <a:rPr lang="en-US" b="1" dirty="0" smtClean="0"/>
              <a:t>Future </a:t>
            </a:r>
            <a:r>
              <a:rPr lang="en-US" b="1" dirty="0"/>
              <a:t>Agenda Items </a:t>
            </a:r>
            <a:endParaRPr lang="en-US" b="1" dirty="0" smtClean="0"/>
          </a:p>
          <a:p>
            <a:endParaRPr lang="en-US" b="1" dirty="0" smtClean="0"/>
          </a:p>
          <a:p>
            <a:endParaRPr lang="en-US" b="1" dirty="0"/>
          </a:p>
          <a:p>
            <a:r>
              <a:rPr lang="en-US" b="1" dirty="0" smtClean="0"/>
              <a:t>Next Meeting Scheduled for August 24</a:t>
            </a:r>
            <a:r>
              <a:rPr lang="en-US" b="1" baseline="30000" dirty="0" smtClean="0"/>
              <a:t>th</a:t>
            </a:r>
            <a:r>
              <a:rPr lang="en-US" b="1" dirty="0" smtClean="0"/>
              <a:t>  </a:t>
            </a:r>
            <a:endParaRPr lang="en-US" dirty="0"/>
          </a:p>
        </p:txBody>
      </p:sp>
      <p:sp>
        <p:nvSpPr>
          <p:cNvPr id="3" name="Title 2"/>
          <p:cNvSpPr>
            <a:spLocks noGrp="1"/>
          </p:cNvSpPr>
          <p:nvPr>
            <p:ph type="title"/>
          </p:nvPr>
        </p:nvSpPr>
        <p:spPr/>
        <p:txBody>
          <a:bodyPr/>
          <a:lstStyle/>
          <a:p>
            <a:r>
              <a:rPr lang="en-US" sz="2800" b="1" dirty="0" smtClean="0"/>
              <a:t>Wrap Up </a:t>
            </a:r>
            <a:endParaRPr lang="en-US" sz="2800" b="1" dirty="0"/>
          </a:p>
        </p:txBody>
      </p:sp>
      <p:sp>
        <p:nvSpPr>
          <p:cNvPr id="4" name="Text Placeholder 3"/>
          <p:cNvSpPr>
            <a:spLocks noGrp="1"/>
          </p:cNvSpPr>
          <p:nvPr>
            <p:ph type="body" sz="quarter" idx="11"/>
          </p:nvPr>
        </p:nvSpPr>
        <p:spPr/>
        <p:txBody>
          <a:bodyPr/>
          <a:lstStyle/>
          <a:p>
            <a:r>
              <a:rPr lang="en-US" dirty="0"/>
              <a:t>Combined Stakeholder Group</a:t>
            </a:r>
          </a:p>
        </p:txBody>
      </p:sp>
      <p:sp>
        <p:nvSpPr>
          <p:cNvPr id="6"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34</a:t>
            </a:fld>
            <a:endParaRPr lang="en-US" dirty="0">
              <a:solidFill>
                <a:schemeClr val="bg1"/>
              </a:solidFill>
            </a:endParaRPr>
          </a:p>
        </p:txBody>
      </p:sp>
    </p:spTree>
    <p:extLst>
      <p:ext uri="{BB962C8B-B14F-4D97-AF65-F5344CB8AC3E}">
        <p14:creationId xmlns:p14="http://schemas.microsoft.com/office/powerpoint/2010/main" val="10745404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2286000"/>
            <a:ext cx="5105400" cy="1954475"/>
          </a:xfrm>
          <a:prstGeom prst="rect">
            <a:avLst/>
          </a:prstGeom>
        </p:spPr>
      </p:pic>
    </p:spTree>
    <p:extLst>
      <p:ext uri="{BB962C8B-B14F-4D97-AF65-F5344CB8AC3E}">
        <p14:creationId xmlns:p14="http://schemas.microsoft.com/office/powerpoint/2010/main" val="13455189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XE Brand Colors">
      <a:dk1>
        <a:srgbClr val="000000"/>
      </a:dk1>
      <a:lt1>
        <a:srgbClr val="FFFFFF"/>
      </a:lt1>
      <a:dk2>
        <a:srgbClr val="000000"/>
      </a:dk2>
      <a:lt2>
        <a:srgbClr val="FFFFFF"/>
      </a:lt2>
      <a:accent1>
        <a:srgbClr val="0093B2"/>
      </a:accent1>
      <a:accent2>
        <a:srgbClr val="D57800"/>
      </a:accent2>
      <a:accent3>
        <a:srgbClr val="007B5F"/>
      </a:accent3>
      <a:accent4>
        <a:srgbClr val="005F83"/>
      </a:accent4>
      <a:accent5>
        <a:srgbClr val="F3D54E"/>
      </a:accent5>
      <a:accent6>
        <a:srgbClr val="C3C6A8"/>
      </a:accent6>
      <a:hlink>
        <a:srgbClr val="3366CC"/>
      </a:hlink>
      <a:folHlink>
        <a:srgbClr val="33CC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54B58C7B484EA4E9DF9E196CCA84C32" ma:contentTypeVersion="13" ma:contentTypeDescription="Create a new document." ma:contentTypeScope="" ma:versionID="6472bd2c12f44090523bdee4c8169157">
  <xsd:schema xmlns:xsd="http://www.w3.org/2001/XMLSchema" xmlns:xs="http://www.w3.org/2001/XMLSchema" xmlns:p="http://schemas.microsoft.com/office/2006/metadata/properties" xmlns:ns1="http://schemas.microsoft.com/sharepoint/v3" xmlns:ns2="dc6c120b-7fe0-45bc-b558-bf9885f8ae47" targetNamespace="http://schemas.microsoft.com/office/2006/metadata/properties" ma:root="true" ma:fieldsID="8f01e162296a8c8596eb15d8c18ebf7c" ns1:_="" ns2:_="">
    <xsd:import namespace="http://schemas.microsoft.com/sharepoint/v3"/>
    <xsd:import namespace="dc6c120b-7fe0-45bc-b558-bf9885f8ae47"/>
    <xsd:element name="properties">
      <xsd:complexType>
        <xsd:sequence>
          <xsd:element name="documentManagement">
            <xsd:complexType>
              <xsd:all>
                <xsd:element ref="ns2:SharedWithUsers" minOccurs="0"/>
                <xsd:element ref="ns2: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0" nillable="true" ma:displayName="Unified Compliance Policy Properties" ma:hidden="true" ma:internalName="_ip_UnifiedCompliancePolicyProperties">
      <xsd:simpleType>
        <xsd:restriction base="dms:Note"/>
      </xsd:simpleType>
    </xsd:element>
    <xsd:element name="_ip_UnifiedCompliancePolicyUIAction" ma:index="1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c6c120b-7fe0-45bc-b558-bf9885f8ae4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A0697B-995F-4B74-9C1D-35AFB57956FD}">
  <ds:schemaRefs>
    <ds:schemaRef ds:uri="http://purl.org/dc/elements/1.1/"/>
    <ds:schemaRef ds:uri="http://purl.org/dc/terms/"/>
    <ds:schemaRef ds:uri="http://schemas.microsoft.com/sharepoint/v3"/>
    <ds:schemaRef ds:uri="http://schemas.openxmlformats.org/package/2006/metadata/core-properties"/>
    <ds:schemaRef ds:uri="http://schemas.microsoft.com/office/2006/documentManagement/types"/>
    <ds:schemaRef ds:uri="http://schemas.microsoft.com/office/2006/metadata/properties"/>
    <ds:schemaRef ds:uri="http://schemas.microsoft.com/office/infopath/2007/PartnerControls"/>
    <ds:schemaRef ds:uri="dc6c120b-7fe0-45bc-b558-bf9885f8ae47"/>
    <ds:schemaRef ds:uri="http://www.w3.org/XML/1998/namespace"/>
    <ds:schemaRef ds:uri="http://purl.org/dc/dcmitype/"/>
  </ds:schemaRefs>
</ds:datastoreItem>
</file>

<file path=customXml/itemProps2.xml><?xml version="1.0" encoding="utf-8"?>
<ds:datastoreItem xmlns:ds="http://schemas.openxmlformats.org/officeDocument/2006/customXml" ds:itemID="{98D5A6B4-C8FF-49AF-92CF-817A299BC6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c6c120b-7fe0-45bc-b558-bf9885f8ae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C1DC9C-3DB8-48A4-9618-7EDADDE3FC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7389</TotalTime>
  <Words>2095</Words>
  <Application>Microsoft Office PowerPoint</Application>
  <PresentationFormat>On-screen Show (4:3)</PresentationFormat>
  <Paragraphs>720</Paragraphs>
  <Slides>35</Slides>
  <Notes>16</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PowerPoint Presentation</vt:lpstr>
      <vt:lpstr>AGENDA</vt:lpstr>
      <vt:lpstr>Admin. &amp; Action Items from Last Meeting</vt:lpstr>
      <vt:lpstr>Renewable*Connect &amp; Decision Tool</vt:lpstr>
      <vt:lpstr>2016 Settlement Agreement Program Capacity</vt:lpstr>
      <vt:lpstr>Solar*Rewards Dashboard on XcelEnergy.com</vt:lpstr>
      <vt:lpstr>Solar*Rewards Dashboard on XcelEnergy.com</vt:lpstr>
      <vt:lpstr>Solar*Rewards Dashboard for Q1 2018 - Small</vt:lpstr>
      <vt:lpstr>Solar*Rewards Dashboard for Q1 2018 - Medium</vt:lpstr>
      <vt:lpstr>Solar*Rewards Dashboard for Q1 2018 – Large</vt:lpstr>
      <vt:lpstr>On-site Storage Update</vt:lpstr>
      <vt:lpstr>Solar*Rewards Community Dashboard on XcelEnergy.com</vt:lpstr>
      <vt:lpstr>Solar*Rewards Community Dashboard on XcelEnergy.com</vt:lpstr>
      <vt:lpstr>Solar*Rewards Community</vt:lpstr>
      <vt:lpstr>Solar*Rewards Community: Garden Status</vt:lpstr>
      <vt:lpstr>Solar*Rewards Community: Project Updates</vt:lpstr>
      <vt:lpstr>Proposed RFP Scoring Changes</vt:lpstr>
      <vt:lpstr>Option  #1 – Ratio Scoring</vt:lpstr>
      <vt:lpstr>Example Bid Scoring for Option #1</vt:lpstr>
      <vt:lpstr>Option  #2 – Point Based Weighting </vt:lpstr>
      <vt:lpstr>Example Bid Scoring for Option #2</vt:lpstr>
      <vt:lpstr>Windsource Overview</vt:lpstr>
      <vt:lpstr>Windsource Trends</vt:lpstr>
      <vt:lpstr>Customers don’t care about location</vt:lpstr>
      <vt:lpstr>Only ~20% of customers are willing to pay a premium</vt:lpstr>
      <vt:lpstr>Transition Considerations</vt:lpstr>
      <vt:lpstr>Early Coal Plant Retirement Survey Questions</vt:lpstr>
      <vt:lpstr>Hosting Capacity Map</vt:lpstr>
      <vt:lpstr>2018 Legislative Session</vt:lpstr>
      <vt:lpstr>2018 Legislative Session (Cont…)</vt:lpstr>
      <vt:lpstr>120-Day Report: Preferred Colorado Energy Plan Portfolio</vt:lpstr>
      <vt:lpstr>Stakeholder Groups vs Workshops </vt:lpstr>
      <vt:lpstr>RES Report/Settlement Progress Update </vt:lpstr>
      <vt:lpstr>Wrap Up </vt:lpstr>
      <vt:lpstr>PowerPoint Presentation</vt:lpstr>
    </vt:vector>
  </TitlesOfParts>
  <Company>Xcel Energy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Xcel Energy</dc:creator>
  <cp:lastModifiedBy>Kevin Cray</cp:lastModifiedBy>
  <cp:revision>425</cp:revision>
  <cp:lastPrinted>2018-02-22T14:08:29Z</cp:lastPrinted>
  <dcterms:created xsi:type="dcterms:W3CDTF">2014-10-16T17:34:05Z</dcterms:created>
  <dcterms:modified xsi:type="dcterms:W3CDTF">2018-06-14T23:09:14Z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0x010100954B58C7B484EA4E9DF9E196CCA84C32</vt:lpwstr>
  </property>
</Properties>
</file>